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82" r:id="rId3"/>
    <p:sldId id="260" r:id="rId4"/>
    <p:sldId id="256" r:id="rId5"/>
    <p:sldId id="283" r:id="rId6"/>
    <p:sldId id="284"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94660"/>
  </p:normalViewPr>
  <p:slideViewPr>
    <p:cSldViewPr snapToGrid="0">
      <p:cViewPr varScale="1">
        <p:scale>
          <a:sx n="69" d="100"/>
          <a:sy n="69" d="100"/>
        </p:scale>
        <p:origin x="86" y="4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B25C8C-50AC-4640-97CE-C17857928942}"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2686C7-1AE2-4796-9C64-DEBE25E43C8F}" type="slidenum">
              <a:rPr lang="en-US" smtClean="0"/>
              <a:t>‹#›</a:t>
            </a:fld>
            <a:endParaRPr lang="en-US"/>
          </a:p>
        </p:txBody>
      </p:sp>
    </p:spTree>
    <p:extLst>
      <p:ext uri="{BB962C8B-B14F-4D97-AF65-F5344CB8AC3E}">
        <p14:creationId xmlns:p14="http://schemas.microsoft.com/office/powerpoint/2010/main" val="162778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32500" lnSpcReduction="20000"/>
          </a:bodyPr>
          <a:lstStyle/>
          <a:p>
            <a:pPr marL="285750" indent="-285750">
              <a:spcAft>
                <a:spcPts val="1200"/>
              </a:spcAft>
              <a:buFont typeface="Arial"/>
              <a:buChar char="•"/>
            </a:pPr>
            <a:r>
              <a:rPr lang="en-US" dirty="0">
                <a:solidFill>
                  <a:srgbClr val="000000"/>
                </a:solidFill>
                <a:latin typeface="+mn-lt"/>
                <a:cs typeface="Calibri"/>
              </a:rPr>
              <a:t>Legacy virtualization solutions</a:t>
            </a:r>
            <a:r>
              <a:rPr lang="en-US" baseline="0" dirty="0">
                <a:solidFill>
                  <a:srgbClr val="000000"/>
                </a:solidFill>
                <a:latin typeface="+mn-lt"/>
                <a:cs typeface="Calibri"/>
              </a:rPr>
              <a:t> include:</a:t>
            </a:r>
          </a:p>
          <a:p>
            <a:pPr marL="829843" lvl="1" indent="-285750">
              <a:spcAft>
                <a:spcPts val="1200"/>
              </a:spcAft>
              <a:buFont typeface="Arial"/>
              <a:buChar char="•"/>
            </a:pPr>
            <a:r>
              <a:rPr lang="en-US" baseline="0" dirty="0">
                <a:solidFill>
                  <a:srgbClr val="000000"/>
                </a:solidFill>
                <a:latin typeface="+mn-lt"/>
                <a:cs typeface="Calibri"/>
              </a:rPr>
              <a:t>Complexity</a:t>
            </a:r>
          </a:p>
          <a:p>
            <a:pPr marL="1373934" lvl="2" indent="-285750">
              <a:spcAft>
                <a:spcPts val="1200"/>
              </a:spcAft>
              <a:buFont typeface="Arial"/>
              <a:buChar char="•"/>
            </a:pPr>
            <a:r>
              <a:rPr lang="en-US" baseline="0" dirty="0">
                <a:solidFill>
                  <a:srgbClr val="000000"/>
                </a:solidFill>
                <a:latin typeface="+mn-lt"/>
                <a:cs typeface="Calibri"/>
              </a:rPr>
              <a:t>HW independent Hypervisor – Must be universal to work on “ANY” hardware.</a:t>
            </a:r>
          </a:p>
          <a:p>
            <a:pPr marL="1373934" lvl="2" indent="-285750">
              <a:spcAft>
                <a:spcPts val="1200"/>
              </a:spcAft>
              <a:buFont typeface="Arial"/>
              <a:buChar char="•"/>
            </a:pPr>
            <a:r>
              <a:rPr lang="en-US" baseline="0" dirty="0">
                <a:solidFill>
                  <a:srgbClr val="000000"/>
                </a:solidFill>
                <a:latin typeface="+mn-lt"/>
                <a:cs typeface="Calibri"/>
              </a:rPr>
              <a:t>A separate VM management solution (e.g. vCenter or Microsoft SCOM)</a:t>
            </a:r>
          </a:p>
          <a:p>
            <a:pPr marL="1373934" lvl="2" indent="-285750">
              <a:spcAft>
                <a:spcPts val="1200"/>
              </a:spcAft>
              <a:buFont typeface="Arial"/>
              <a:buChar char="•"/>
            </a:pPr>
            <a:r>
              <a:rPr lang="en-US" baseline="0" dirty="0">
                <a:solidFill>
                  <a:srgbClr val="000000"/>
                </a:solidFill>
                <a:latin typeface="+mn-lt"/>
                <a:cs typeface="Calibri"/>
              </a:rPr>
              <a:t>VMW requires MULTIPLE management solutions. vCenter for basics, then </a:t>
            </a:r>
            <a:r>
              <a:rPr lang="en-US" baseline="0" dirty="0" err="1">
                <a:solidFill>
                  <a:srgbClr val="000000"/>
                </a:solidFill>
                <a:latin typeface="+mn-lt"/>
                <a:cs typeface="Calibri"/>
              </a:rPr>
              <a:t>vROPS</a:t>
            </a:r>
            <a:r>
              <a:rPr lang="en-US" baseline="0" dirty="0">
                <a:solidFill>
                  <a:srgbClr val="000000"/>
                </a:solidFill>
                <a:latin typeface="+mn-lt"/>
                <a:cs typeface="Calibri"/>
              </a:rPr>
              <a:t>, and </a:t>
            </a:r>
            <a:r>
              <a:rPr lang="en-US" baseline="0" dirty="0" err="1">
                <a:solidFill>
                  <a:srgbClr val="000000"/>
                </a:solidFill>
                <a:latin typeface="+mn-lt"/>
                <a:cs typeface="Calibri"/>
              </a:rPr>
              <a:t>vRA</a:t>
            </a:r>
            <a:r>
              <a:rPr lang="en-US" baseline="0" dirty="0">
                <a:solidFill>
                  <a:srgbClr val="000000"/>
                </a:solidFill>
                <a:latin typeface="+mn-lt"/>
                <a:cs typeface="Calibri"/>
              </a:rPr>
              <a:t> for monitoring and automation.  - Nutanix provides all of this via Prism.</a:t>
            </a:r>
          </a:p>
          <a:p>
            <a:pPr marL="1373934" lvl="2" indent="-285750">
              <a:spcAft>
                <a:spcPts val="1200"/>
              </a:spcAft>
              <a:buFont typeface="Arial"/>
              <a:buChar char="•"/>
            </a:pPr>
            <a:r>
              <a:rPr lang="en-US" baseline="0" dirty="0">
                <a:solidFill>
                  <a:srgbClr val="000000"/>
                </a:solidFill>
                <a:latin typeface="+mn-lt"/>
                <a:cs typeface="Calibri"/>
              </a:rPr>
              <a:t>Software life cycle in independent for all the above products.  Guide for vSphere products upgrade has many steps and specific order of operations to ensure continued operation of the suite</a:t>
            </a:r>
          </a:p>
          <a:p>
            <a:pPr marL="693891" lvl="1" indent="-285750">
              <a:spcAft>
                <a:spcPts val="1200"/>
              </a:spcAft>
              <a:buFont typeface="Arial"/>
              <a:buChar char="•"/>
            </a:pPr>
            <a:r>
              <a:rPr lang="en-US" baseline="0" dirty="0">
                <a:solidFill>
                  <a:schemeClr val="tx1"/>
                </a:solidFill>
                <a:latin typeface="+mn-lt"/>
                <a:cs typeface="+mn-cs"/>
              </a:rPr>
              <a:t>Scaling</a:t>
            </a:r>
          </a:p>
          <a:p>
            <a:pPr marL="1237982" lvl="2" indent="-285750">
              <a:spcAft>
                <a:spcPts val="1200"/>
              </a:spcAft>
              <a:buFont typeface="Arial"/>
              <a:buChar char="•"/>
            </a:pPr>
            <a:r>
              <a:rPr lang="en-US" baseline="0" dirty="0">
                <a:solidFill>
                  <a:schemeClr val="tx1"/>
                </a:solidFill>
                <a:latin typeface="+mn-lt"/>
                <a:cs typeface="+mn-cs"/>
              </a:rPr>
              <a:t>With vSphere, for example, </a:t>
            </a:r>
            <a:r>
              <a:rPr lang="en-US" baseline="0" dirty="0" err="1">
                <a:solidFill>
                  <a:schemeClr val="tx1"/>
                </a:solidFill>
                <a:latin typeface="+mn-lt"/>
                <a:cs typeface="+mn-cs"/>
              </a:rPr>
              <a:t>vCenter</a:t>
            </a:r>
            <a:r>
              <a:rPr lang="en-US" baseline="0" dirty="0">
                <a:solidFill>
                  <a:schemeClr val="tx1"/>
                </a:solidFill>
                <a:latin typeface="+mn-lt"/>
                <a:cs typeface="+mn-cs"/>
              </a:rPr>
              <a:t> has multiple deployment models (stand alone &amp; Appliance). They are moving towards appliance being standard but for orgs with multiple versions of ESX or large existing </a:t>
            </a:r>
            <a:r>
              <a:rPr lang="en-US" baseline="0" dirty="0" err="1">
                <a:solidFill>
                  <a:schemeClr val="tx1"/>
                </a:solidFill>
                <a:latin typeface="+mn-lt"/>
                <a:cs typeface="+mn-cs"/>
              </a:rPr>
              <a:t>vCenter</a:t>
            </a:r>
            <a:r>
              <a:rPr lang="en-US" baseline="0" dirty="0">
                <a:solidFill>
                  <a:schemeClr val="tx1"/>
                </a:solidFill>
                <a:latin typeface="+mn-lt"/>
                <a:cs typeface="+mn-cs"/>
              </a:rPr>
              <a:t> deployments the migration is complex.  Then there is the periphery of additional apps required for monitoring &amp; capacity planning (</a:t>
            </a:r>
            <a:r>
              <a:rPr lang="en-US" baseline="0" dirty="0" err="1">
                <a:solidFill>
                  <a:schemeClr val="tx1"/>
                </a:solidFill>
                <a:latin typeface="+mn-lt"/>
                <a:cs typeface="+mn-cs"/>
              </a:rPr>
              <a:t>vCOPS</a:t>
            </a:r>
            <a:r>
              <a:rPr lang="en-US" baseline="0" dirty="0">
                <a:solidFill>
                  <a:schemeClr val="tx1"/>
                </a:solidFill>
                <a:latin typeface="+mn-lt"/>
                <a:cs typeface="+mn-cs"/>
              </a:rPr>
              <a:t> Log Insight </a:t>
            </a:r>
            <a:r>
              <a:rPr lang="en-US" baseline="0" dirty="0" err="1">
                <a:solidFill>
                  <a:schemeClr val="tx1"/>
                </a:solidFill>
                <a:latin typeface="+mn-lt"/>
                <a:cs typeface="+mn-cs"/>
              </a:rPr>
              <a:t>etc</a:t>
            </a:r>
            <a:r>
              <a:rPr lang="en-US" baseline="0" dirty="0">
                <a:solidFill>
                  <a:schemeClr val="tx1"/>
                </a:solidFill>
                <a:latin typeface="+mn-lt"/>
                <a:cs typeface="+mn-cs"/>
              </a:rPr>
              <a:t>). These tools have their own requirements for scaling and software upgrades. </a:t>
            </a:r>
          </a:p>
          <a:p>
            <a:pPr marL="693891" lvl="1" indent="-285750">
              <a:spcAft>
                <a:spcPts val="1200"/>
              </a:spcAft>
              <a:buFont typeface="Arial"/>
              <a:buChar char="•"/>
            </a:pPr>
            <a:r>
              <a:rPr lang="en-US" baseline="0" dirty="0">
                <a:solidFill>
                  <a:schemeClr val="tx1"/>
                </a:solidFill>
                <a:latin typeface="+mn-lt"/>
                <a:cs typeface="+mn-cs"/>
              </a:rPr>
              <a:t>Availability</a:t>
            </a:r>
          </a:p>
          <a:p>
            <a:pPr marL="1237982" lvl="2" indent="-285750">
              <a:spcAft>
                <a:spcPts val="1200"/>
              </a:spcAft>
              <a:buFont typeface="Arial"/>
              <a:buChar char="•"/>
            </a:pPr>
            <a:r>
              <a:rPr lang="en-US" baseline="0" dirty="0">
                <a:solidFill>
                  <a:schemeClr val="tx1"/>
                </a:solidFill>
                <a:latin typeface="+mn-lt"/>
                <a:cs typeface="+mn-cs"/>
              </a:rPr>
              <a:t>Similar to above, the </a:t>
            </a:r>
            <a:r>
              <a:rPr lang="en-US" baseline="0" dirty="0" err="1">
                <a:solidFill>
                  <a:schemeClr val="tx1"/>
                </a:solidFill>
                <a:latin typeface="+mn-lt"/>
                <a:cs typeface="+mn-cs"/>
              </a:rPr>
              <a:t>vCenter</a:t>
            </a:r>
            <a:r>
              <a:rPr lang="en-US" baseline="0" dirty="0">
                <a:solidFill>
                  <a:schemeClr val="tx1"/>
                </a:solidFill>
                <a:latin typeface="+mn-lt"/>
                <a:cs typeface="+mn-cs"/>
              </a:rPr>
              <a:t> Appliance (VCSA) now has some availability but the other deployment model does not.  Apps like </a:t>
            </a:r>
            <a:r>
              <a:rPr lang="en-US" baseline="0" dirty="0" err="1">
                <a:solidFill>
                  <a:schemeClr val="tx1"/>
                </a:solidFill>
                <a:latin typeface="+mn-lt"/>
                <a:cs typeface="+mn-cs"/>
              </a:rPr>
              <a:t>vCOPS</a:t>
            </a:r>
            <a:r>
              <a:rPr lang="en-US" baseline="0" dirty="0">
                <a:solidFill>
                  <a:schemeClr val="tx1"/>
                </a:solidFill>
                <a:latin typeface="+mn-lt"/>
                <a:cs typeface="+mn-cs"/>
              </a:rPr>
              <a:t> </a:t>
            </a:r>
            <a:r>
              <a:rPr lang="en-US" baseline="0" dirty="0" err="1">
                <a:solidFill>
                  <a:schemeClr val="tx1"/>
                </a:solidFill>
                <a:latin typeface="+mn-lt"/>
                <a:cs typeface="+mn-cs"/>
              </a:rPr>
              <a:t>etc</a:t>
            </a:r>
            <a:r>
              <a:rPr lang="en-US" baseline="0" dirty="0">
                <a:solidFill>
                  <a:schemeClr val="tx1"/>
                </a:solidFill>
                <a:latin typeface="+mn-lt"/>
                <a:cs typeface="+mn-cs"/>
              </a:rPr>
              <a:t> are not accounted for and must have a separate availability plan.</a:t>
            </a:r>
          </a:p>
          <a:p>
            <a:pPr marL="0" lvl="0" indent="0">
              <a:spcAft>
                <a:spcPts val="1200"/>
              </a:spcAft>
              <a:buFont typeface="Arial"/>
              <a:buNone/>
            </a:pPr>
            <a:endParaRPr lang="en-US" sz="1500" kern="1200" baseline="0" dirty="0">
              <a:solidFill>
                <a:schemeClr val="tx1"/>
              </a:solidFill>
              <a:latin typeface="+mn-lt"/>
              <a:ea typeface="ＭＳ Ｐゴシック" charset="-128"/>
              <a:cs typeface="ＭＳ Ｐゴシック" charset="-128"/>
            </a:endParaRPr>
          </a:p>
          <a:p>
            <a:pPr marL="0" marR="0" lvl="0" indent="0" algn="l" defTabSz="544093" rtl="0" eaLnBrk="0" fontAlgn="base" latinLnBrk="0" hangingPunct="0">
              <a:lnSpc>
                <a:spcPct val="100000"/>
              </a:lnSpc>
              <a:spcBef>
                <a:spcPct val="30000"/>
              </a:spcBef>
              <a:spcAft>
                <a:spcPts val="1200"/>
              </a:spcAft>
              <a:buClrTx/>
              <a:buSzTx/>
              <a:buFont typeface="Arial"/>
              <a:buNone/>
              <a:tabLst/>
              <a:defRPr/>
            </a:pPr>
            <a:r>
              <a:rPr lang="en-US" baseline="0" dirty="0"/>
              <a:t>WHY</a:t>
            </a:r>
            <a:r>
              <a:rPr lang="en-US" dirty="0"/>
              <a:t> is this important?</a:t>
            </a:r>
            <a:endParaRPr lang="en-US" baseline="0" dirty="0"/>
          </a:p>
          <a:p>
            <a:pPr marL="285750" lvl="0" indent="-285750">
              <a:spcAft>
                <a:spcPts val="1200"/>
              </a:spcAft>
              <a:buFont typeface="Arial" charset="0"/>
              <a:buChar char="•"/>
            </a:pPr>
            <a:r>
              <a:rPr lang="en-US" baseline="0" dirty="0">
                <a:solidFill>
                  <a:srgbClr val="000000"/>
                </a:solidFill>
                <a:latin typeface="+mn-lt"/>
                <a:cs typeface="Calibri"/>
              </a:rPr>
              <a:t>Reflecting on what Nutanix initially did with </a:t>
            </a:r>
            <a:r>
              <a:rPr lang="en-US" baseline="0" dirty="0" err="1">
                <a:solidFill>
                  <a:srgbClr val="000000"/>
                </a:solidFill>
                <a:latin typeface="+mn-lt"/>
                <a:cs typeface="Calibri"/>
              </a:rPr>
              <a:t>WebScale</a:t>
            </a:r>
            <a:r>
              <a:rPr lang="en-US" baseline="0" dirty="0">
                <a:solidFill>
                  <a:srgbClr val="000000"/>
                </a:solidFill>
                <a:latin typeface="+mn-lt"/>
                <a:cs typeface="Calibri"/>
              </a:rPr>
              <a:t> HCI, the 3-tier stack was simplified.  Excess management and complexity of legacy architecture removed. This translated into cost and operational efficiency.</a:t>
            </a:r>
          </a:p>
          <a:p>
            <a:pPr marL="285750" lvl="0" indent="-285750">
              <a:spcAft>
                <a:spcPts val="1200"/>
              </a:spcAft>
              <a:buFont typeface="Arial" charset="0"/>
              <a:buChar char="•"/>
            </a:pPr>
            <a:r>
              <a:rPr lang="en-US" baseline="0" dirty="0">
                <a:solidFill>
                  <a:srgbClr val="000000"/>
                </a:solidFill>
                <a:latin typeface="+mn-lt"/>
                <a:cs typeface="Calibri"/>
              </a:rPr>
              <a:t>With AHV we continue that trend at the virtualization layer.  VMW and </a:t>
            </a:r>
            <a:r>
              <a:rPr lang="en-US" baseline="0" dirty="0" err="1">
                <a:solidFill>
                  <a:srgbClr val="000000"/>
                </a:solidFill>
                <a:latin typeface="+mn-lt"/>
                <a:cs typeface="Calibri"/>
              </a:rPr>
              <a:t>HyperV</a:t>
            </a:r>
            <a:r>
              <a:rPr lang="en-US" baseline="0" dirty="0">
                <a:solidFill>
                  <a:srgbClr val="000000"/>
                </a:solidFill>
                <a:latin typeface="+mn-lt"/>
                <a:cs typeface="Calibri"/>
              </a:rPr>
              <a:t> are also a legacy architecture designed for a 3-tier HW Centric world.  Nutanix is software defined and by using AHV additional complexity and cost is removed. Nutanix Acropolis on AHV is much closer to a public cloud architecture that also focuses on services and not HW. (</a:t>
            </a:r>
            <a:r>
              <a:rPr lang="en-US" baseline="0" dirty="0" err="1">
                <a:solidFill>
                  <a:srgbClr val="000000"/>
                </a:solidFill>
                <a:latin typeface="+mn-lt"/>
                <a:cs typeface="Calibri"/>
              </a:rPr>
              <a:t>e.g</a:t>
            </a:r>
            <a:r>
              <a:rPr lang="en-US" baseline="0" dirty="0">
                <a:solidFill>
                  <a:srgbClr val="000000"/>
                </a:solidFill>
                <a:latin typeface="+mn-lt"/>
                <a:cs typeface="Calibri"/>
              </a:rPr>
              <a:t> AFS, ABS, SSP)</a:t>
            </a:r>
          </a:p>
          <a:p>
            <a:pPr marL="285750" lvl="0" indent="-285750">
              <a:spcAft>
                <a:spcPts val="1200"/>
              </a:spcAft>
              <a:buFont typeface="Arial" charset="0"/>
              <a:buChar char="•"/>
            </a:pPr>
            <a:r>
              <a:rPr lang="en-US" baseline="0" dirty="0">
                <a:solidFill>
                  <a:srgbClr val="000000"/>
                </a:solidFill>
                <a:latin typeface="+mn-lt"/>
                <a:cs typeface="Calibri"/>
              </a:rPr>
              <a:t>Prism provides most of the required management, monitoring, and capacity planning features.  Prism and Prism Central scale simply and upgrade easily.  </a:t>
            </a:r>
          </a:p>
          <a:p>
            <a:pPr marL="0" marR="0" indent="0" algn="l" defTabSz="408141"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932A5950-F53A-F248-B03E-512CD32874D8}" type="slidenum">
              <a:rPr lang="en-US" smtClean="0"/>
              <a:pPr/>
              <a:t>2</a:t>
            </a:fld>
            <a:endParaRPr lang="en-US" dirty="0"/>
          </a:p>
        </p:txBody>
      </p:sp>
    </p:spTree>
    <p:extLst>
      <p:ext uri="{BB962C8B-B14F-4D97-AF65-F5344CB8AC3E}">
        <p14:creationId xmlns:p14="http://schemas.microsoft.com/office/powerpoint/2010/main" val="2090103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3F1F3-8BF9-4925-90EF-15506EBF39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8497A2-09F3-40DA-BC7F-ABEC182E62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6AB93B-6848-4B9A-BD4A-45C432A2DA2C}"/>
              </a:ext>
            </a:extLst>
          </p:cNvPr>
          <p:cNvSpPr>
            <a:spLocks noGrp="1"/>
          </p:cNvSpPr>
          <p:nvPr>
            <p:ph type="dt" sz="half" idx="10"/>
          </p:nvPr>
        </p:nvSpPr>
        <p:spPr/>
        <p:txBody>
          <a:bodyPr/>
          <a:lstStyle/>
          <a:p>
            <a:fld id="{AE4512A5-040C-49E2-BC91-2E2396C7575C}" type="datetimeFigureOut">
              <a:rPr lang="en-US" smtClean="0"/>
              <a:t>12/20/2018</a:t>
            </a:fld>
            <a:endParaRPr lang="en-US"/>
          </a:p>
        </p:txBody>
      </p:sp>
      <p:sp>
        <p:nvSpPr>
          <p:cNvPr id="5" name="Footer Placeholder 4">
            <a:extLst>
              <a:ext uri="{FF2B5EF4-FFF2-40B4-BE49-F238E27FC236}">
                <a16:creationId xmlns:a16="http://schemas.microsoft.com/office/drawing/2014/main" id="{80D68C3C-D6D0-4000-902B-B25168537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C2EBE6-D75D-493D-ABAD-BF50AC0ABFA5}"/>
              </a:ext>
            </a:extLst>
          </p:cNvPr>
          <p:cNvSpPr>
            <a:spLocks noGrp="1"/>
          </p:cNvSpPr>
          <p:nvPr>
            <p:ph type="sldNum" sz="quarter" idx="12"/>
          </p:nvPr>
        </p:nvSpPr>
        <p:spPr/>
        <p:txBody>
          <a:bodyPr/>
          <a:lstStyle/>
          <a:p>
            <a:fld id="{97E04A67-4202-445C-8A17-EA4DB3884452}" type="slidenum">
              <a:rPr lang="en-US" smtClean="0"/>
              <a:t>‹#›</a:t>
            </a:fld>
            <a:endParaRPr lang="en-US"/>
          </a:p>
        </p:txBody>
      </p:sp>
    </p:spTree>
    <p:extLst>
      <p:ext uri="{BB962C8B-B14F-4D97-AF65-F5344CB8AC3E}">
        <p14:creationId xmlns:p14="http://schemas.microsoft.com/office/powerpoint/2010/main" val="4076694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D5BB-9EEF-4CF3-A64E-B6C07C7277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F83DCB-C8C4-4754-BABF-0CE8830D45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3411F0-F936-4959-8F91-4276EEE84E4C}"/>
              </a:ext>
            </a:extLst>
          </p:cNvPr>
          <p:cNvSpPr>
            <a:spLocks noGrp="1"/>
          </p:cNvSpPr>
          <p:nvPr>
            <p:ph type="dt" sz="half" idx="10"/>
          </p:nvPr>
        </p:nvSpPr>
        <p:spPr/>
        <p:txBody>
          <a:bodyPr/>
          <a:lstStyle/>
          <a:p>
            <a:fld id="{AE4512A5-040C-49E2-BC91-2E2396C7575C}" type="datetimeFigureOut">
              <a:rPr lang="en-US" smtClean="0"/>
              <a:t>12/20/2018</a:t>
            </a:fld>
            <a:endParaRPr lang="en-US"/>
          </a:p>
        </p:txBody>
      </p:sp>
      <p:sp>
        <p:nvSpPr>
          <p:cNvPr id="5" name="Footer Placeholder 4">
            <a:extLst>
              <a:ext uri="{FF2B5EF4-FFF2-40B4-BE49-F238E27FC236}">
                <a16:creationId xmlns:a16="http://schemas.microsoft.com/office/drawing/2014/main" id="{76D2FD14-39D7-47E3-9BEA-B55C1F84A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9B851-03F9-4777-86BD-C01618DE2E39}"/>
              </a:ext>
            </a:extLst>
          </p:cNvPr>
          <p:cNvSpPr>
            <a:spLocks noGrp="1"/>
          </p:cNvSpPr>
          <p:nvPr>
            <p:ph type="sldNum" sz="quarter" idx="12"/>
          </p:nvPr>
        </p:nvSpPr>
        <p:spPr/>
        <p:txBody>
          <a:bodyPr/>
          <a:lstStyle/>
          <a:p>
            <a:fld id="{97E04A67-4202-445C-8A17-EA4DB3884452}" type="slidenum">
              <a:rPr lang="en-US" smtClean="0"/>
              <a:t>‹#›</a:t>
            </a:fld>
            <a:endParaRPr lang="en-US"/>
          </a:p>
        </p:txBody>
      </p:sp>
    </p:spTree>
    <p:extLst>
      <p:ext uri="{BB962C8B-B14F-4D97-AF65-F5344CB8AC3E}">
        <p14:creationId xmlns:p14="http://schemas.microsoft.com/office/powerpoint/2010/main" val="2286926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977AC3-BDA2-4D65-958A-F6CA38A5CB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83C591-BB11-40CB-A325-15EDE3A0A9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56E13E-D867-426C-9DD7-D9C643675B75}"/>
              </a:ext>
            </a:extLst>
          </p:cNvPr>
          <p:cNvSpPr>
            <a:spLocks noGrp="1"/>
          </p:cNvSpPr>
          <p:nvPr>
            <p:ph type="dt" sz="half" idx="10"/>
          </p:nvPr>
        </p:nvSpPr>
        <p:spPr/>
        <p:txBody>
          <a:bodyPr/>
          <a:lstStyle/>
          <a:p>
            <a:fld id="{AE4512A5-040C-49E2-BC91-2E2396C7575C}" type="datetimeFigureOut">
              <a:rPr lang="en-US" smtClean="0"/>
              <a:t>12/20/2018</a:t>
            </a:fld>
            <a:endParaRPr lang="en-US"/>
          </a:p>
        </p:txBody>
      </p:sp>
      <p:sp>
        <p:nvSpPr>
          <p:cNvPr id="5" name="Footer Placeholder 4">
            <a:extLst>
              <a:ext uri="{FF2B5EF4-FFF2-40B4-BE49-F238E27FC236}">
                <a16:creationId xmlns:a16="http://schemas.microsoft.com/office/drawing/2014/main" id="{054C36BA-0034-46AE-B417-2B4649AC2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03796C-6FFF-491D-B248-26232302442E}"/>
              </a:ext>
            </a:extLst>
          </p:cNvPr>
          <p:cNvSpPr>
            <a:spLocks noGrp="1"/>
          </p:cNvSpPr>
          <p:nvPr>
            <p:ph type="sldNum" sz="quarter" idx="12"/>
          </p:nvPr>
        </p:nvSpPr>
        <p:spPr/>
        <p:txBody>
          <a:bodyPr/>
          <a:lstStyle/>
          <a:p>
            <a:fld id="{97E04A67-4202-445C-8A17-EA4DB3884452}" type="slidenum">
              <a:rPr lang="en-US" smtClean="0"/>
              <a:t>‹#›</a:t>
            </a:fld>
            <a:endParaRPr lang="en-US"/>
          </a:p>
        </p:txBody>
      </p:sp>
    </p:spTree>
    <p:extLst>
      <p:ext uri="{BB962C8B-B14F-4D97-AF65-F5344CB8AC3E}">
        <p14:creationId xmlns:p14="http://schemas.microsoft.com/office/powerpoint/2010/main" val="83237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080CE-BBC9-4487-8217-7B852E7EDE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74CF83-6A08-4328-B489-EE5FC206CA5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2A346-96FE-4441-BE20-149432229157}"/>
              </a:ext>
            </a:extLst>
          </p:cNvPr>
          <p:cNvSpPr>
            <a:spLocks noGrp="1"/>
          </p:cNvSpPr>
          <p:nvPr>
            <p:ph type="dt" sz="half" idx="10"/>
          </p:nvPr>
        </p:nvSpPr>
        <p:spPr/>
        <p:txBody>
          <a:bodyPr/>
          <a:lstStyle/>
          <a:p>
            <a:fld id="{AE4512A5-040C-49E2-BC91-2E2396C7575C}" type="datetimeFigureOut">
              <a:rPr lang="en-US" smtClean="0"/>
              <a:t>12/20/2018</a:t>
            </a:fld>
            <a:endParaRPr lang="en-US"/>
          </a:p>
        </p:txBody>
      </p:sp>
      <p:sp>
        <p:nvSpPr>
          <p:cNvPr id="5" name="Footer Placeholder 4">
            <a:extLst>
              <a:ext uri="{FF2B5EF4-FFF2-40B4-BE49-F238E27FC236}">
                <a16:creationId xmlns:a16="http://schemas.microsoft.com/office/drawing/2014/main" id="{548BCD31-8E96-412E-8E18-4643F3E19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AC4BC-6610-412B-BC9B-71CDE85A6B27}"/>
              </a:ext>
            </a:extLst>
          </p:cNvPr>
          <p:cNvSpPr>
            <a:spLocks noGrp="1"/>
          </p:cNvSpPr>
          <p:nvPr>
            <p:ph type="sldNum" sz="quarter" idx="12"/>
          </p:nvPr>
        </p:nvSpPr>
        <p:spPr/>
        <p:txBody>
          <a:bodyPr/>
          <a:lstStyle/>
          <a:p>
            <a:fld id="{97E04A67-4202-445C-8A17-EA4DB3884452}" type="slidenum">
              <a:rPr lang="en-US" smtClean="0"/>
              <a:t>‹#›</a:t>
            </a:fld>
            <a:endParaRPr lang="en-US"/>
          </a:p>
        </p:txBody>
      </p:sp>
    </p:spTree>
    <p:extLst>
      <p:ext uri="{BB962C8B-B14F-4D97-AF65-F5344CB8AC3E}">
        <p14:creationId xmlns:p14="http://schemas.microsoft.com/office/powerpoint/2010/main" val="912927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21290-62F7-4F30-A736-C8DC00DCF7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DF881E-4E94-4542-A474-FD1ECE77A2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F9F144-5747-4B88-9F07-AE7276398B3A}"/>
              </a:ext>
            </a:extLst>
          </p:cNvPr>
          <p:cNvSpPr>
            <a:spLocks noGrp="1"/>
          </p:cNvSpPr>
          <p:nvPr>
            <p:ph type="dt" sz="half" idx="10"/>
          </p:nvPr>
        </p:nvSpPr>
        <p:spPr/>
        <p:txBody>
          <a:bodyPr/>
          <a:lstStyle/>
          <a:p>
            <a:fld id="{AE4512A5-040C-49E2-BC91-2E2396C7575C}" type="datetimeFigureOut">
              <a:rPr lang="en-US" smtClean="0"/>
              <a:t>12/20/2018</a:t>
            </a:fld>
            <a:endParaRPr lang="en-US"/>
          </a:p>
        </p:txBody>
      </p:sp>
      <p:sp>
        <p:nvSpPr>
          <p:cNvPr id="5" name="Footer Placeholder 4">
            <a:extLst>
              <a:ext uri="{FF2B5EF4-FFF2-40B4-BE49-F238E27FC236}">
                <a16:creationId xmlns:a16="http://schemas.microsoft.com/office/drawing/2014/main" id="{46E55F92-9AB2-459E-8731-0F1387F7CE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7DE80E-7B15-4633-A97B-C08CD212233D}"/>
              </a:ext>
            </a:extLst>
          </p:cNvPr>
          <p:cNvSpPr>
            <a:spLocks noGrp="1"/>
          </p:cNvSpPr>
          <p:nvPr>
            <p:ph type="sldNum" sz="quarter" idx="12"/>
          </p:nvPr>
        </p:nvSpPr>
        <p:spPr/>
        <p:txBody>
          <a:bodyPr/>
          <a:lstStyle/>
          <a:p>
            <a:fld id="{97E04A67-4202-445C-8A17-EA4DB3884452}" type="slidenum">
              <a:rPr lang="en-US" smtClean="0"/>
              <a:t>‹#›</a:t>
            </a:fld>
            <a:endParaRPr lang="en-US"/>
          </a:p>
        </p:txBody>
      </p:sp>
    </p:spTree>
    <p:extLst>
      <p:ext uri="{BB962C8B-B14F-4D97-AF65-F5344CB8AC3E}">
        <p14:creationId xmlns:p14="http://schemas.microsoft.com/office/powerpoint/2010/main" val="85853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DE533-B333-4B4C-96FA-7E1ED165CD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AD4196-9760-4018-9FC8-8C7905A88B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DE3684-4AC1-41B4-B755-1BB97C71EC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073F62-A414-49FF-937C-0367FBC30796}"/>
              </a:ext>
            </a:extLst>
          </p:cNvPr>
          <p:cNvSpPr>
            <a:spLocks noGrp="1"/>
          </p:cNvSpPr>
          <p:nvPr>
            <p:ph type="dt" sz="half" idx="10"/>
          </p:nvPr>
        </p:nvSpPr>
        <p:spPr/>
        <p:txBody>
          <a:bodyPr/>
          <a:lstStyle/>
          <a:p>
            <a:fld id="{AE4512A5-040C-49E2-BC91-2E2396C7575C}" type="datetimeFigureOut">
              <a:rPr lang="en-US" smtClean="0"/>
              <a:t>12/20/2018</a:t>
            </a:fld>
            <a:endParaRPr lang="en-US"/>
          </a:p>
        </p:txBody>
      </p:sp>
      <p:sp>
        <p:nvSpPr>
          <p:cNvPr id="6" name="Footer Placeholder 5">
            <a:extLst>
              <a:ext uri="{FF2B5EF4-FFF2-40B4-BE49-F238E27FC236}">
                <a16:creationId xmlns:a16="http://schemas.microsoft.com/office/drawing/2014/main" id="{731F868E-9C36-4F37-84BD-D0A9D1F92A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E8820-B554-4089-9E9B-6680EE732589}"/>
              </a:ext>
            </a:extLst>
          </p:cNvPr>
          <p:cNvSpPr>
            <a:spLocks noGrp="1"/>
          </p:cNvSpPr>
          <p:nvPr>
            <p:ph type="sldNum" sz="quarter" idx="12"/>
          </p:nvPr>
        </p:nvSpPr>
        <p:spPr/>
        <p:txBody>
          <a:bodyPr/>
          <a:lstStyle/>
          <a:p>
            <a:fld id="{97E04A67-4202-445C-8A17-EA4DB3884452}" type="slidenum">
              <a:rPr lang="en-US" smtClean="0"/>
              <a:t>‹#›</a:t>
            </a:fld>
            <a:endParaRPr lang="en-US"/>
          </a:p>
        </p:txBody>
      </p:sp>
    </p:spTree>
    <p:extLst>
      <p:ext uri="{BB962C8B-B14F-4D97-AF65-F5344CB8AC3E}">
        <p14:creationId xmlns:p14="http://schemas.microsoft.com/office/powerpoint/2010/main" val="428161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6F58-D17C-4D04-AC2B-3AB7BDCFB5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FD27C8-22EF-48D3-A853-E480986B6D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4CB909-19D4-4D02-B70F-4ACD97C1F71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8F7510-4E8C-4187-8BBE-C33D9911D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ECCEFA-A650-487F-8539-E79F67EBF4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5031B5-8D64-442A-AEAE-935899FB732E}"/>
              </a:ext>
            </a:extLst>
          </p:cNvPr>
          <p:cNvSpPr>
            <a:spLocks noGrp="1"/>
          </p:cNvSpPr>
          <p:nvPr>
            <p:ph type="dt" sz="half" idx="10"/>
          </p:nvPr>
        </p:nvSpPr>
        <p:spPr/>
        <p:txBody>
          <a:bodyPr/>
          <a:lstStyle/>
          <a:p>
            <a:fld id="{AE4512A5-040C-49E2-BC91-2E2396C7575C}" type="datetimeFigureOut">
              <a:rPr lang="en-US" smtClean="0"/>
              <a:t>12/20/2018</a:t>
            </a:fld>
            <a:endParaRPr lang="en-US"/>
          </a:p>
        </p:txBody>
      </p:sp>
      <p:sp>
        <p:nvSpPr>
          <p:cNvPr id="8" name="Footer Placeholder 7">
            <a:extLst>
              <a:ext uri="{FF2B5EF4-FFF2-40B4-BE49-F238E27FC236}">
                <a16:creationId xmlns:a16="http://schemas.microsoft.com/office/drawing/2014/main" id="{C6748524-D4D3-4F9D-987C-EB31EDE6C3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815CE-BDE6-4ED1-A6C8-FB516593BF31}"/>
              </a:ext>
            </a:extLst>
          </p:cNvPr>
          <p:cNvSpPr>
            <a:spLocks noGrp="1"/>
          </p:cNvSpPr>
          <p:nvPr>
            <p:ph type="sldNum" sz="quarter" idx="12"/>
          </p:nvPr>
        </p:nvSpPr>
        <p:spPr/>
        <p:txBody>
          <a:bodyPr/>
          <a:lstStyle/>
          <a:p>
            <a:fld id="{97E04A67-4202-445C-8A17-EA4DB3884452}" type="slidenum">
              <a:rPr lang="en-US" smtClean="0"/>
              <a:t>‹#›</a:t>
            </a:fld>
            <a:endParaRPr lang="en-US"/>
          </a:p>
        </p:txBody>
      </p:sp>
    </p:spTree>
    <p:extLst>
      <p:ext uri="{BB962C8B-B14F-4D97-AF65-F5344CB8AC3E}">
        <p14:creationId xmlns:p14="http://schemas.microsoft.com/office/powerpoint/2010/main" val="3436240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C96D-5467-4334-B005-87B0F638E4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618081-96AC-4A9D-8DB3-A371158E7A3D}"/>
              </a:ext>
            </a:extLst>
          </p:cNvPr>
          <p:cNvSpPr>
            <a:spLocks noGrp="1"/>
          </p:cNvSpPr>
          <p:nvPr>
            <p:ph type="dt" sz="half" idx="10"/>
          </p:nvPr>
        </p:nvSpPr>
        <p:spPr/>
        <p:txBody>
          <a:bodyPr/>
          <a:lstStyle/>
          <a:p>
            <a:fld id="{AE4512A5-040C-49E2-BC91-2E2396C7575C}" type="datetimeFigureOut">
              <a:rPr lang="en-US" smtClean="0"/>
              <a:t>12/20/2018</a:t>
            </a:fld>
            <a:endParaRPr lang="en-US"/>
          </a:p>
        </p:txBody>
      </p:sp>
      <p:sp>
        <p:nvSpPr>
          <p:cNvPr id="4" name="Footer Placeholder 3">
            <a:extLst>
              <a:ext uri="{FF2B5EF4-FFF2-40B4-BE49-F238E27FC236}">
                <a16:creationId xmlns:a16="http://schemas.microsoft.com/office/drawing/2014/main" id="{6E8BAB0F-09D2-4CCF-A32F-63DFA42F4B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DA24A5-E147-4DC4-BA20-EFBFCB5DE160}"/>
              </a:ext>
            </a:extLst>
          </p:cNvPr>
          <p:cNvSpPr>
            <a:spLocks noGrp="1"/>
          </p:cNvSpPr>
          <p:nvPr>
            <p:ph type="sldNum" sz="quarter" idx="12"/>
          </p:nvPr>
        </p:nvSpPr>
        <p:spPr/>
        <p:txBody>
          <a:bodyPr/>
          <a:lstStyle/>
          <a:p>
            <a:fld id="{97E04A67-4202-445C-8A17-EA4DB3884452}" type="slidenum">
              <a:rPr lang="en-US" smtClean="0"/>
              <a:t>‹#›</a:t>
            </a:fld>
            <a:endParaRPr lang="en-US"/>
          </a:p>
        </p:txBody>
      </p:sp>
    </p:spTree>
    <p:extLst>
      <p:ext uri="{BB962C8B-B14F-4D97-AF65-F5344CB8AC3E}">
        <p14:creationId xmlns:p14="http://schemas.microsoft.com/office/powerpoint/2010/main" val="111867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73D202-E926-4DAF-827D-3A947B5B2728}"/>
              </a:ext>
            </a:extLst>
          </p:cNvPr>
          <p:cNvSpPr>
            <a:spLocks noGrp="1"/>
          </p:cNvSpPr>
          <p:nvPr>
            <p:ph type="dt" sz="half" idx="10"/>
          </p:nvPr>
        </p:nvSpPr>
        <p:spPr/>
        <p:txBody>
          <a:bodyPr/>
          <a:lstStyle/>
          <a:p>
            <a:fld id="{AE4512A5-040C-49E2-BC91-2E2396C7575C}" type="datetimeFigureOut">
              <a:rPr lang="en-US" smtClean="0"/>
              <a:t>12/20/2018</a:t>
            </a:fld>
            <a:endParaRPr lang="en-US"/>
          </a:p>
        </p:txBody>
      </p:sp>
      <p:sp>
        <p:nvSpPr>
          <p:cNvPr id="3" name="Footer Placeholder 2">
            <a:extLst>
              <a:ext uri="{FF2B5EF4-FFF2-40B4-BE49-F238E27FC236}">
                <a16:creationId xmlns:a16="http://schemas.microsoft.com/office/drawing/2014/main" id="{FA1FEA8A-ABA9-4B91-B30B-F68EC52C3F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C3BFCA-7529-4284-BBF7-72F940742551}"/>
              </a:ext>
            </a:extLst>
          </p:cNvPr>
          <p:cNvSpPr>
            <a:spLocks noGrp="1"/>
          </p:cNvSpPr>
          <p:nvPr>
            <p:ph type="sldNum" sz="quarter" idx="12"/>
          </p:nvPr>
        </p:nvSpPr>
        <p:spPr/>
        <p:txBody>
          <a:bodyPr/>
          <a:lstStyle/>
          <a:p>
            <a:fld id="{97E04A67-4202-445C-8A17-EA4DB3884452}" type="slidenum">
              <a:rPr lang="en-US" smtClean="0"/>
              <a:t>‹#›</a:t>
            </a:fld>
            <a:endParaRPr lang="en-US"/>
          </a:p>
        </p:txBody>
      </p:sp>
    </p:spTree>
    <p:extLst>
      <p:ext uri="{BB962C8B-B14F-4D97-AF65-F5344CB8AC3E}">
        <p14:creationId xmlns:p14="http://schemas.microsoft.com/office/powerpoint/2010/main" val="26610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5FDC7-EA4F-4A64-B6F7-021B100953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2B45A-9CB6-4BA8-A94F-4A2B546E3D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E3D5C3-9626-4025-B115-A061EADE97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110C10-940A-4C8B-AF0D-38FBF5EC5E80}"/>
              </a:ext>
            </a:extLst>
          </p:cNvPr>
          <p:cNvSpPr>
            <a:spLocks noGrp="1"/>
          </p:cNvSpPr>
          <p:nvPr>
            <p:ph type="dt" sz="half" idx="10"/>
          </p:nvPr>
        </p:nvSpPr>
        <p:spPr/>
        <p:txBody>
          <a:bodyPr/>
          <a:lstStyle/>
          <a:p>
            <a:fld id="{AE4512A5-040C-49E2-BC91-2E2396C7575C}" type="datetimeFigureOut">
              <a:rPr lang="en-US" smtClean="0"/>
              <a:t>12/20/2018</a:t>
            </a:fld>
            <a:endParaRPr lang="en-US"/>
          </a:p>
        </p:txBody>
      </p:sp>
      <p:sp>
        <p:nvSpPr>
          <p:cNvPr id="6" name="Footer Placeholder 5">
            <a:extLst>
              <a:ext uri="{FF2B5EF4-FFF2-40B4-BE49-F238E27FC236}">
                <a16:creationId xmlns:a16="http://schemas.microsoft.com/office/drawing/2014/main" id="{4DE6BBEF-1F17-41D5-B1C3-1BF7C36EEF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0EE869-3AC3-4648-A094-1582B64F5D99}"/>
              </a:ext>
            </a:extLst>
          </p:cNvPr>
          <p:cNvSpPr>
            <a:spLocks noGrp="1"/>
          </p:cNvSpPr>
          <p:nvPr>
            <p:ph type="sldNum" sz="quarter" idx="12"/>
          </p:nvPr>
        </p:nvSpPr>
        <p:spPr/>
        <p:txBody>
          <a:bodyPr/>
          <a:lstStyle/>
          <a:p>
            <a:fld id="{97E04A67-4202-445C-8A17-EA4DB3884452}" type="slidenum">
              <a:rPr lang="en-US" smtClean="0"/>
              <a:t>‹#›</a:t>
            </a:fld>
            <a:endParaRPr lang="en-US"/>
          </a:p>
        </p:txBody>
      </p:sp>
    </p:spTree>
    <p:extLst>
      <p:ext uri="{BB962C8B-B14F-4D97-AF65-F5344CB8AC3E}">
        <p14:creationId xmlns:p14="http://schemas.microsoft.com/office/powerpoint/2010/main" val="2627081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66809-BCA0-4541-8DFF-6AF2DC5394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864044-5EB9-4026-9AD0-6B29E54C0A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06E9C3-2ABD-431A-97E7-991CD9F68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9526A8-82DF-430B-AE12-E953F3D6D442}"/>
              </a:ext>
            </a:extLst>
          </p:cNvPr>
          <p:cNvSpPr>
            <a:spLocks noGrp="1"/>
          </p:cNvSpPr>
          <p:nvPr>
            <p:ph type="dt" sz="half" idx="10"/>
          </p:nvPr>
        </p:nvSpPr>
        <p:spPr/>
        <p:txBody>
          <a:bodyPr/>
          <a:lstStyle/>
          <a:p>
            <a:fld id="{AE4512A5-040C-49E2-BC91-2E2396C7575C}" type="datetimeFigureOut">
              <a:rPr lang="en-US" smtClean="0"/>
              <a:t>12/20/2018</a:t>
            </a:fld>
            <a:endParaRPr lang="en-US"/>
          </a:p>
        </p:txBody>
      </p:sp>
      <p:sp>
        <p:nvSpPr>
          <p:cNvPr id="6" name="Footer Placeholder 5">
            <a:extLst>
              <a:ext uri="{FF2B5EF4-FFF2-40B4-BE49-F238E27FC236}">
                <a16:creationId xmlns:a16="http://schemas.microsoft.com/office/drawing/2014/main" id="{72F9051F-09B3-4BD8-A48F-74F094AE06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101101-937A-4A2A-9C31-3DD9CC403EF3}"/>
              </a:ext>
            </a:extLst>
          </p:cNvPr>
          <p:cNvSpPr>
            <a:spLocks noGrp="1"/>
          </p:cNvSpPr>
          <p:nvPr>
            <p:ph type="sldNum" sz="quarter" idx="12"/>
          </p:nvPr>
        </p:nvSpPr>
        <p:spPr/>
        <p:txBody>
          <a:bodyPr/>
          <a:lstStyle/>
          <a:p>
            <a:fld id="{97E04A67-4202-445C-8A17-EA4DB3884452}" type="slidenum">
              <a:rPr lang="en-US" smtClean="0"/>
              <a:t>‹#›</a:t>
            </a:fld>
            <a:endParaRPr lang="en-US"/>
          </a:p>
        </p:txBody>
      </p:sp>
    </p:spTree>
    <p:extLst>
      <p:ext uri="{BB962C8B-B14F-4D97-AF65-F5344CB8AC3E}">
        <p14:creationId xmlns:p14="http://schemas.microsoft.com/office/powerpoint/2010/main" val="39519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0780B-969F-4A4B-BA7C-7BE10991DC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829590-388B-4BBC-9429-C499F77750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73A572-05DC-4616-A84C-5ED4EB004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512A5-040C-49E2-BC91-2E2396C7575C}" type="datetimeFigureOut">
              <a:rPr lang="en-US" smtClean="0"/>
              <a:t>12/20/2018</a:t>
            </a:fld>
            <a:endParaRPr lang="en-US"/>
          </a:p>
        </p:txBody>
      </p:sp>
      <p:sp>
        <p:nvSpPr>
          <p:cNvPr id="5" name="Footer Placeholder 4">
            <a:extLst>
              <a:ext uri="{FF2B5EF4-FFF2-40B4-BE49-F238E27FC236}">
                <a16:creationId xmlns:a16="http://schemas.microsoft.com/office/drawing/2014/main" id="{E2DBFD77-1460-46F2-8D4D-F210206770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FE4EDF-B53E-4702-842D-82157A6F42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04A67-4202-445C-8A17-EA4DB3884452}" type="slidenum">
              <a:rPr lang="en-US" smtClean="0"/>
              <a:t>‹#›</a:t>
            </a:fld>
            <a:endParaRPr lang="en-US"/>
          </a:p>
        </p:txBody>
      </p:sp>
    </p:spTree>
    <p:extLst>
      <p:ext uri="{BB962C8B-B14F-4D97-AF65-F5344CB8AC3E}">
        <p14:creationId xmlns:p14="http://schemas.microsoft.com/office/powerpoint/2010/main" val="1420757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11.jpeg"/><Relationship Id="rId12"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7.png"/><Relationship Id="rId5" Type="http://schemas.openxmlformats.org/officeDocument/2006/relationships/image" Target="../media/image12.jpeg"/><Relationship Id="rId10" Type="http://schemas.openxmlformats.org/officeDocument/2006/relationships/image" Target="../media/image6.jpeg"/><Relationship Id="rId4" Type="http://schemas.openxmlformats.org/officeDocument/2006/relationships/image" Target="../media/image9.jpeg"/><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DFD99E1-8529-46CB-B020-D2B353B32AAE}"/>
              </a:ext>
            </a:extLst>
          </p:cNvPr>
          <p:cNvGrpSpPr/>
          <p:nvPr/>
        </p:nvGrpSpPr>
        <p:grpSpPr>
          <a:xfrm>
            <a:off x="720170" y="1607304"/>
            <a:ext cx="5375830" cy="3449255"/>
            <a:chOff x="1699409" y="983849"/>
            <a:chExt cx="5375830" cy="3449255"/>
          </a:xfrm>
        </p:grpSpPr>
        <p:pic>
          <p:nvPicPr>
            <p:cNvPr id="3074" name="Picture 2" descr="Nutanix-Image">
              <a:extLst>
                <a:ext uri="{FF2B5EF4-FFF2-40B4-BE49-F238E27FC236}">
                  <a16:creationId xmlns:a16="http://schemas.microsoft.com/office/drawing/2014/main" id="{1FA9DA10-5EA9-4596-A69F-69D762EC94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353" b="52392"/>
            <a:stretch/>
          </p:blipFill>
          <p:spPr bwMode="auto">
            <a:xfrm>
              <a:off x="1699409" y="983849"/>
              <a:ext cx="3773533" cy="34492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739BD0C-8CD4-436B-A713-A643C6A08ADB}"/>
                </a:ext>
              </a:extLst>
            </p:cNvPr>
            <p:cNvSpPr txBox="1"/>
            <p:nvPr/>
          </p:nvSpPr>
          <p:spPr>
            <a:xfrm>
              <a:off x="4815068" y="2893671"/>
              <a:ext cx="2260171" cy="307777"/>
            </a:xfrm>
            <a:prstGeom prst="rect">
              <a:avLst/>
            </a:prstGeom>
            <a:noFill/>
          </p:spPr>
          <p:txBody>
            <a:bodyPr wrap="none" rtlCol="0">
              <a:spAutoFit/>
            </a:bodyPr>
            <a:lstStyle/>
            <a:p>
              <a:r>
                <a:rPr lang="en-US" sz="1400" dirty="0"/>
                <a:t>SAN – Storage Area Network</a:t>
              </a:r>
            </a:p>
          </p:txBody>
        </p:sp>
        <p:sp>
          <p:nvSpPr>
            <p:cNvPr id="5" name="TextBox 4">
              <a:extLst>
                <a:ext uri="{FF2B5EF4-FFF2-40B4-BE49-F238E27FC236}">
                  <a16:creationId xmlns:a16="http://schemas.microsoft.com/office/drawing/2014/main" id="{78EEE9DF-EAD5-45C8-996D-4D39B40C9CD2}"/>
                </a:ext>
              </a:extLst>
            </p:cNvPr>
            <p:cNvSpPr txBox="1"/>
            <p:nvPr/>
          </p:nvSpPr>
          <p:spPr>
            <a:xfrm>
              <a:off x="5290723" y="3819645"/>
              <a:ext cx="1148007" cy="307777"/>
            </a:xfrm>
            <a:prstGeom prst="rect">
              <a:avLst/>
            </a:prstGeom>
            <a:noFill/>
          </p:spPr>
          <p:txBody>
            <a:bodyPr wrap="none" rtlCol="0">
              <a:spAutoFit/>
            </a:bodyPr>
            <a:lstStyle/>
            <a:p>
              <a:r>
                <a:rPr lang="en-US" sz="1400" dirty="0"/>
                <a:t>Physical Disk </a:t>
              </a:r>
            </a:p>
          </p:txBody>
        </p:sp>
      </p:grpSp>
      <p:sp>
        <p:nvSpPr>
          <p:cNvPr id="7" name="TextBox 6">
            <a:extLst>
              <a:ext uri="{FF2B5EF4-FFF2-40B4-BE49-F238E27FC236}">
                <a16:creationId xmlns:a16="http://schemas.microsoft.com/office/drawing/2014/main" id="{A5E21E60-1BF4-4A7A-B785-A82A5208E6A4}"/>
              </a:ext>
            </a:extLst>
          </p:cNvPr>
          <p:cNvSpPr txBox="1"/>
          <p:nvPr/>
        </p:nvSpPr>
        <p:spPr>
          <a:xfrm>
            <a:off x="6748869" y="1806246"/>
            <a:ext cx="3085780" cy="1508105"/>
          </a:xfrm>
          <a:prstGeom prst="rect">
            <a:avLst/>
          </a:prstGeom>
          <a:noFill/>
          <a:ln>
            <a:solidFill>
              <a:schemeClr val="tx1"/>
            </a:solidFill>
          </a:ln>
        </p:spPr>
        <p:txBody>
          <a:bodyPr wrap="none" rtlCol="0">
            <a:spAutoFit/>
          </a:bodyPr>
          <a:lstStyle/>
          <a:p>
            <a:pPr algn="ctr"/>
            <a:r>
              <a:rPr lang="en-US" sz="2000" b="1" i="1" dirty="0"/>
              <a:t>Multi-level  infrastructure. </a:t>
            </a:r>
            <a:r>
              <a:rPr lang="en-US" dirty="0"/>
              <a:t> </a:t>
            </a:r>
          </a:p>
          <a:p>
            <a:pPr algn="ctr"/>
            <a:r>
              <a:rPr lang="en-US" dirty="0"/>
              <a:t>Physical Server</a:t>
            </a:r>
          </a:p>
          <a:p>
            <a:pPr algn="ctr"/>
            <a:r>
              <a:rPr lang="en-US" dirty="0"/>
              <a:t>IP Network</a:t>
            </a:r>
          </a:p>
          <a:p>
            <a:pPr algn="ctr"/>
            <a:r>
              <a:rPr lang="en-US" dirty="0"/>
              <a:t>Storage network</a:t>
            </a:r>
          </a:p>
          <a:p>
            <a:pPr algn="ctr"/>
            <a:r>
              <a:rPr lang="en-US" dirty="0"/>
              <a:t>Physical Storage</a:t>
            </a:r>
          </a:p>
        </p:txBody>
      </p:sp>
      <p:sp>
        <p:nvSpPr>
          <p:cNvPr id="29" name="TextBox 28">
            <a:extLst>
              <a:ext uri="{FF2B5EF4-FFF2-40B4-BE49-F238E27FC236}">
                <a16:creationId xmlns:a16="http://schemas.microsoft.com/office/drawing/2014/main" id="{8580F3E4-7C77-4745-8E99-15164AB51FF5}"/>
              </a:ext>
            </a:extLst>
          </p:cNvPr>
          <p:cNvSpPr txBox="1"/>
          <p:nvPr/>
        </p:nvSpPr>
        <p:spPr>
          <a:xfrm>
            <a:off x="6346216" y="3548454"/>
            <a:ext cx="3773533" cy="1508105"/>
          </a:xfrm>
          <a:prstGeom prst="rect">
            <a:avLst/>
          </a:prstGeom>
          <a:noFill/>
          <a:ln>
            <a:solidFill>
              <a:schemeClr val="tx1"/>
            </a:solidFill>
          </a:ln>
        </p:spPr>
        <p:txBody>
          <a:bodyPr wrap="square" rtlCol="0">
            <a:spAutoFit/>
          </a:bodyPr>
          <a:lstStyle/>
          <a:p>
            <a:pPr algn="ctr"/>
            <a:r>
              <a:rPr lang="en-US" sz="2000" b="1" i="1" dirty="0"/>
              <a:t>Results in</a:t>
            </a:r>
            <a:endParaRPr lang="en-US" dirty="0"/>
          </a:p>
          <a:p>
            <a:pPr algn="ctr"/>
            <a:r>
              <a:rPr lang="en-US" dirty="0"/>
              <a:t>Under utilized resources</a:t>
            </a:r>
          </a:p>
          <a:p>
            <a:pPr algn="ctr"/>
            <a:r>
              <a:rPr lang="en-US" dirty="0"/>
              <a:t>Upgrades require extensive planning</a:t>
            </a:r>
          </a:p>
          <a:p>
            <a:pPr algn="ctr"/>
            <a:r>
              <a:rPr lang="en-US" dirty="0"/>
              <a:t>Large usage of Power and rack space</a:t>
            </a:r>
          </a:p>
          <a:p>
            <a:pPr algn="ctr"/>
            <a:endParaRPr lang="en-US" dirty="0"/>
          </a:p>
        </p:txBody>
      </p:sp>
      <p:sp>
        <p:nvSpPr>
          <p:cNvPr id="30" name="Title 1">
            <a:extLst>
              <a:ext uri="{FF2B5EF4-FFF2-40B4-BE49-F238E27FC236}">
                <a16:creationId xmlns:a16="http://schemas.microsoft.com/office/drawing/2014/main" id="{BC1DD139-8E2D-45FE-BADD-7D5343C61781}"/>
              </a:ext>
            </a:extLst>
          </p:cNvPr>
          <p:cNvSpPr txBox="1">
            <a:spLocks/>
          </p:cNvSpPr>
          <p:nvPr/>
        </p:nvSpPr>
        <p:spPr>
          <a:xfrm>
            <a:off x="931718" y="0"/>
            <a:ext cx="10515600" cy="132556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Traditional Virtualized Infrastructure</a:t>
            </a:r>
          </a:p>
        </p:txBody>
      </p:sp>
    </p:spTree>
    <p:extLst>
      <p:ext uri="{BB962C8B-B14F-4D97-AF65-F5344CB8AC3E}">
        <p14:creationId xmlns:p14="http://schemas.microsoft.com/office/powerpoint/2010/main" val="3141464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4763" y="4867619"/>
            <a:ext cx="12201527" cy="1718441"/>
            <a:chOff x="0" y="3890681"/>
            <a:chExt cx="12192000" cy="1293268"/>
          </a:xfrm>
        </p:grpSpPr>
        <p:sp>
          <p:nvSpPr>
            <p:cNvPr id="18" name="Rectangle 17"/>
            <p:cNvSpPr/>
            <p:nvPr/>
          </p:nvSpPr>
          <p:spPr bwMode="ltGray">
            <a:xfrm flipV="1">
              <a:off x="0" y="3890681"/>
              <a:ext cx="12192000" cy="570058"/>
            </a:xfrm>
            <a:prstGeom prst="rect">
              <a:avLst/>
            </a:prstGeom>
            <a:gradFill flip="none" rotWithShape="1">
              <a:gsLst>
                <a:gs pos="1000">
                  <a:schemeClr val="tx2">
                    <a:lumMod val="0"/>
                    <a:lumOff val="100000"/>
                    <a:alpha val="0"/>
                  </a:schemeClr>
                </a:gs>
                <a:gs pos="100000">
                  <a:srgbClr val="E6E6E8"/>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2100" dirty="0">
                <a:solidFill>
                  <a:srgbClr val="C7C9CC"/>
                </a:solidFill>
                <a:cs typeface="Calibri" panose="020F0502020204030204" pitchFamily="34" charset="0"/>
              </a:endParaRPr>
            </a:p>
          </p:txBody>
        </p:sp>
        <p:sp>
          <p:nvSpPr>
            <p:cNvPr id="20" name="Rectangle 19"/>
            <p:cNvSpPr/>
            <p:nvPr/>
          </p:nvSpPr>
          <p:spPr bwMode="ltGray">
            <a:xfrm>
              <a:off x="0" y="4460742"/>
              <a:ext cx="12192000" cy="723207"/>
            </a:xfrm>
            <a:prstGeom prst="rect">
              <a:avLst/>
            </a:prstGeom>
            <a:gradFill flip="none" rotWithShape="1">
              <a:gsLst>
                <a:gs pos="1000">
                  <a:schemeClr val="tx2">
                    <a:lumMod val="0"/>
                    <a:lumOff val="100000"/>
                    <a:alpha val="0"/>
                  </a:schemeClr>
                </a:gs>
                <a:gs pos="100000">
                  <a:srgbClr val="E6E6E8"/>
                </a:gs>
              </a:gsLst>
              <a:lin ang="16200000" scaled="1"/>
              <a:tileRect/>
            </a:gradFill>
            <a:ln>
              <a:noFill/>
            </a:ln>
            <a:effectLst/>
            <a:scene3d>
              <a:camera prst="orthographicFront"/>
              <a:lightRig rig="threePt" dir="t"/>
            </a:scene3d>
            <a:sp3d>
              <a:bevelT w="25400" h="19050"/>
            </a:sp3d>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2800" dirty="0">
                <a:solidFill>
                  <a:schemeClr val="accent1"/>
                </a:solidFill>
                <a:latin typeface="+mj-lt"/>
                <a:cs typeface="Calibri" panose="020F0502020204030204" pitchFamily="34" charset="0"/>
              </a:endParaRPr>
            </a:p>
          </p:txBody>
        </p:sp>
      </p:grpSp>
      <p:sp>
        <p:nvSpPr>
          <p:cNvPr id="21" name="TextBox 20"/>
          <p:cNvSpPr txBox="1"/>
          <p:nvPr/>
        </p:nvSpPr>
        <p:spPr>
          <a:xfrm>
            <a:off x="270887" y="5833167"/>
            <a:ext cx="11650227" cy="533415"/>
          </a:xfrm>
          <a:prstGeom prst="rect">
            <a:avLst/>
          </a:prstGeom>
          <a:noFill/>
        </p:spPr>
        <p:txBody>
          <a:bodyPr wrap="square" lIns="162500" tIns="81248" rIns="162500" bIns="81248" rtlCol="0">
            <a:spAutoFit/>
          </a:bodyPr>
          <a:lstStyle/>
          <a:p>
            <a:pPr algn="ctr"/>
            <a:r>
              <a:rPr lang="en-US" sz="2400" i="1" dirty="0">
                <a:solidFill>
                  <a:schemeClr val="accent1"/>
                </a:solidFill>
                <a:latin typeface="Gotham Rounded Book" charset="0"/>
                <a:ea typeface="Gotham Rounded Book" charset="0"/>
                <a:cs typeface="Gotham Rounded Book" charset="0"/>
              </a:rPr>
              <a:t>Time and effort is wasted managing the management solution</a:t>
            </a:r>
          </a:p>
        </p:txBody>
      </p:sp>
      <p:sp>
        <p:nvSpPr>
          <p:cNvPr id="5" name="Rounded Rectangle 4"/>
          <p:cNvSpPr/>
          <p:nvPr/>
        </p:nvSpPr>
        <p:spPr bwMode="gray">
          <a:xfrm>
            <a:off x="467848" y="3545568"/>
            <a:ext cx="3574373" cy="1700784"/>
          </a:xfrm>
          <a:prstGeom prst="roundRect">
            <a:avLst>
              <a:gd name="adj" fmla="val 471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t" anchorCtr="0"/>
          <a:lstStyle/>
          <a:p>
            <a:pPr marL="287288" lvl="1" indent="-287288">
              <a:spcBef>
                <a:spcPct val="20000"/>
              </a:spcBef>
              <a:buSzPct val="110000"/>
              <a:buFont typeface="Arial" pitchFamily="34" charset="0"/>
              <a:buChar char="•"/>
            </a:pPr>
            <a:r>
              <a:rPr lang="en-US" sz="1900" dirty="0">
                <a:solidFill>
                  <a:schemeClr val="bg1"/>
                </a:solidFill>
                <a:latin typeface="Gotham Rounded Book" pitchFamily="50" charset="0"/>
                <a:cs typeface="Gotham Rounded Book"/>
              </a:rPr>
              <a:t>Install and Maintain</a:t>
            </a:r>
          </a:p>
          <a:p>
            <a:pPr marL="287288" lvl="1" indent="-287288">
              <a:spcBef>
                <a:spcPct val="20000"/>
              </a:spcBef>
              <a:buSzPct val="110000"/>
              <a:buFont typeface="Arial" pitchFamily="34" charset="0"/>
              <a:buChar char="•"/>
            </a:pPr>
            <a:r>
              <a:rPr lang="en-US" sz="1900" dirty="0">
                <a:solidFill>
                  <a:schemeClr val="bg1"/>
                </a:solidFill>
                <a:latin typeface="Gotham Rounded Book" pitchFamily="50" charset="0"/>
                <a:cs typeface="Gotham Rounded Book"/>
              </a:rPr>
              <a:t>Difficult Workflows</a:t>
            </a:r>
          </a:p>
          <a:p>
            <a:pPr marL="287288" lvl="1" indent="-287288">
              <a:spcBef>
                <a:spcPct val="20000"/>
              </a:spcBef>
              <a:buSzPct val="110000"/>
              <a:buFont typeface="Arial" pitchFamily="34" charset="0"/>
              <a:buChar char="•"/>
            </a:pPr>
            <a:r>
              <a:rPr lang="en-US" sz="1900" dirty="0">
                <a:solidFill>
                  <a:schemeClr val="bg1"/>
                </a:solidFill>
                <a:latin typeface="Gotham Rounded Book" pitchFamily="50" charset="0"/>
                <a:cs typeface="Gotham Rounded Book"/>
              </a:rPr>
              <a:t>Multiple Management UIs</a:t>
            </a:r>
          </a:p>
          <a:p>
            <a:pPr marL="287288" lvl="1" indent="-287288">
              <a:spcBef>
                <a:spcPct val="20000"/>
              </a:spcBef>
              <a:buSzPct val="110000"/>
              <a:buFont typeface="Arial" pitchFamily="34" charset="0"/>
              <a:buChar char="•"/>
            </a:pPr>
            <a:r>
              <a:rPr lang="en-US" sz="1900" dirty="0">
                <a:solidFill>
                  <a:schemeClr val="bg1"/>
                </a:solidFill>
                <a:latin typeface="Gotham Rounded Book" pitchFamily="50" charset="0"/>
                <a:cs typeface="Gotham Rounded Book"/>
              </a:rPr>
              <a:t>Complex Software Life Cycle</a:t>
            </a:r>
          </a:p>
        </p:txBody>
      </p:sp>
      <p:sp>
        <p:nvSpPr>
          <p:cNvPr id="40" name="TextBox 39"/>
          <p:cNvSpPr txBox="1"/>
          <p:nvPr/>
        </p:nvSpPr>
        <p:spPr>
          <a:xfrm>
            <a:off x="1162257" y="1469809"/>
            <a:ext cx="2162219" cy="415499"/>
          </a:xfrm>
          <a:prstGeom prst="rect">
            <a:avLst/>
          </a:prstGeom>
          <a:noFill/>
        </p:spPr>
        <p:txBody>
          <a:bodyPr wrap="square" rtlCol="0">
            <a:spAutoFit/>
          </a:bodyPr>
          <a:lstStyle/>
          <a:p>
            <a:pPr algn="ctr"/>
            <a:r>
              <a:rPr lang="en-US" sz="2100" dirty="0">
                <a:solidFill>
                  <a:schemeClr val="accent3"/>
                </a:solidFill>
                <a:latin typeface="+mj-lt"/>
                <a:ea typeface="Gotham Rounded Book" charset="0"/>
                <a:cs typeface="Gotham Rounded Book" charset="0"/>
              </a:rPr>
              <a:t>Complexity</a:t>
            </a:r>
          </a:p>
        </p:txBody>
      </p:sp>
      <p:sp>
        <p:nvSpPr>
          <p:cNvPr id="6" name="Rounded Rectangle 5"/>
          <p:cNvSpPr/>
          <p:nvPr/>
        </p:nvSpPr>
        <p:spPr bwMode="gray">
          <a:xfrm>
            <a:off x="4290077" y="3532868"/>
            <a:ext cx="3574373" cy="1700784"/>
          </a:xfrm>
          <a:prstGeom prst="roundRect">
            <a:avLst>
              <a:gd name="adj" fmla="val 471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t" anchorCtr="0"/>
          <a:lstStyle/>
          <a:p>
            <a:pPr marL="287288" lvl="1" indent="-287288">
              <a:spcBef>
                <a:spcPct val="20000"/>
              </a:spcBef>
              <a:buSzPct val="110000"/>
              <a:buFont typeface="Arial" pitchFamily="34" charset="0"/>
              <a:buChar char="•"/>
            </a:pPr>
            <a:r>
              <a:rPr lang="en-US" sz="1900" dirty="0">
                <a:solidFill>
                  <a:schemeClr val="bg1"/>
                </a:solidFill>
                <a:latin typeface="Gotham Rounded Book" pitchFamily="50" charset="0"/>
              </a:rPr>
              <a:t>Independently Scaled Application's</a:t>
            </a:r>
          </a:p>
          <a:p>
            <a:pPr marL="287288" lvl="1" indent="-287288">
              <a:spcBef>
                <a:spcPct val="20000"/>
              </a:spcBef>
              <a:buSzPct val="110000"/>
              <a:buFont typeface="Arial" pitchFamily="34" charset="0"/>
              <a:buChar char="•"/>
            </a:pPr>
            <a:endParaRPr lang="en-US" sz="1900" dirty="0">
              <a:solidFill>
                <a:schemeClr val="bg1"/>
              </a:solidFill>
              <a:latin typeface="Gotham Rounded Book" pitchFamily="50" charset="0"/>
            </a:endParaRPr>
          </a:p>
          <a:p>
            <a:pPr marL="287288" lvl="1" indent="-287288">
              <a:spcBef>
                <a:spcPct val="20000"/>
              </a:spcBef>
              <a:buSzPct val="110000"/>
              <a:buFont typeface="Arial" pitchFamily="34" charset="0"/>
              <a:buChar char="•"/>
            </a:pPr>
            <a:endParaRPr lang="en-US" sz="1900" dirty="0">
              <a:solidFill>
                <a:schemeClr val="bg1"/>
              </a:solidFill>
              <a:latin typeface="Gotham Rounded Book" pitchFamily="50" charset="0"/>
            </a:endParaRPr>
          </a:p>
        </p:txBody>
      </p:sp>
      <p:sp>
        <p:nvSpPr>
          <p:cNvPr id="39" name="TextBox 38"/>
          <p:cNvSpPr txBox="1"/>
          <p:nvPr/>
        </p:nvSpPr>
        <p:spPr>
          <a:xfrm>
            <a:off x="5066525" y="1457109"/>
            <a:ext cx="1993911" cy="415499"/>
          </a:xfrm>
          <a:prstGeom prst="rect">
            <a:avLst/>
          </a:prstGeom>
          <a:noFill/>
        </p:spPr>
        <p:txBody>
          <a:bodyPr wrap="square" rtlCol="0">
            <a:spAutoFit/>
          </a:bodyPr>
          <a:lstStyle/>
          <a:p>
            <a:pPr algn="ctr"/>
            <a:r>
              <a:rPr lang="en-US" sz="2100" dirty="0">
                <a:solidFill>
                  <a:schemeClr val="accent3"/>
                </a:solidFill>
                <a:latin typeface="+mj-lt"/>
                <a:ea typeface="Gotham Rounded Book" charset="0"/>
                <a:cs typeface="Gotham Rounded Book" charset="0"/>
              </a:rPr>
              <a:t>Scaling</a:t>
            </a:r>
          </a:p>
        </p:txBody>
      </p:sp>
      <p:sp>
        <p:nvSpPr>
          <p:cNvPr id="4" name="Rounded Rectangle 3"/>
          <p:cNvSpPr/>
          <p:nvPr/>
        </p:nvSpPr>
        <p:spPr bwMode="gray">
          <a:xfrm>
            <a:off x="8105639" y="3532868"/>
            <a:ext cx="3574373" cy="1700784"/>
          </a:xfrm>
          <a:prstGeom prst="roundRect">
            <a:avLst>
              <a:gd name="adj" fmla="val 471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68580" tIns="68580" rIns="68580" bIns="68580" rtlCol="0" anchor="t" anchorCtr="0"/>
          <a:lstStyle/>
          <a:p>
            <a:pPr marL="287288" lvl="1" indent="-287288">
              <a:spcBef>
                <a:spcPct val="20000"/>
              </a:spcBef>
              <a:buSzPct val="110000"/>
              <a:buFont typeface="Arial" pitchFamily="34" charset="0"/>
              <a:buChar char="•"/>
            </a:pPr>
            <a:r>
              <a:rPr lang="en-US" sz="1900" dirty="0">
                <a:solidFill>
                  <a:schemeClr val="bg1"/>
                </a:solidFill>
                <a:latin typeface="Gotham Rounded Book" pitchFamily="50" charset="0"/>
              </a:rPr>
              <a:t>Availability not built in</a:t>
            </a:r>
          </a:p>
          <a:p>
            <a:pPr marL="287288" lvl="1" indent="-287288">
              <a:spcBef>
                <a:spcPct val="20000"/>
              </a:spcBef>
              <a:buSzPct val="110000"/>
              <a:buFont typeface="Arial" pitchFamily="34" charset="0"/>
              <a:buChar char="•"/>
            </a:pPr>
            <a:r>
              <a:rPr lang="en-US" sz="1900" dirty="0">
                <a:solidFill>
                  <a:schemeClr val="bg1"/>
                </a:solidFill>
                <a:latin typeface="Gotham Rounded Book" pitchFamily="50" charset="0"/>
              </a:rPr>
              <a:t>Must be provisioned and managed separately</a:t>
            </a:r>
          </a:p>
        </p:txBody>
      </p:sp>
      <p:sp>
        <p:nvSpPr>
          <p:cNvPr id="42" name="TextBox 41"/>
          <p:cNvSpPr txBox="1"/>
          <p:nvPr/>
        </p:nvSpPr>
        <p:spPr>
          <a:xfrm>
            <a:off x="8210147" y="1457109"/>
            <a:ext cx="3433296" cy="415499"/>
          </a:xfrm>
          <a:prstGeom prst="rect">
            <a:avLst/>
          </a:prstGeom>
          <a:noFill/>
        </p:spPr>
        <p:txBody>
          <a:bodyPr wrap="square" rtlCol="0">
            <a:spAutoFit/>
          </a:bodyPr>
          <a:lstStyle/>
          <a:p>
            <a:pPr algn="ctr"/>
            <a:r>
              <a:rPr lang="en-US" sz="2100" dirty="0">
                <a:solidFill>
                  <a:schemeClr val="accent3"/>
                </a:solidFill>
                <a:latin typeface="+mj-lt"/>
                <a:ea typeface="Gotham Rounded Book" charset="0"/>
                <a:cs typeface="Gotham Rounded Book" charset="0"/>
              </a:rPr>
              <a:t>Availability</a:t>
            </a:r>
          </a:p>
        </p:txBody>
      </p:sp>
      <p:sp>
        <p:nvSpPr>
          <p:cNvPr id="2" name="Title 1"/>
          <p:cNvSpPr>
            <a:spLocks noGrp="1"/>
          </p:cNvSpPr>
          <p:nvPr>
            <p:ph type="title"/>
          </p:nvPr>
        </p:nvSpPr>
        <p:spPr/>
        <p:txBody>
          <a:bodyPr/>
          <a:lstStyle/>
          <a:p>
            <a:r>
              <a:rPr lang="en-US" dirty="0"/>
              <a:t>Challenges for Virtualization Management</a:t>
            </a:r>
          </a:p>
        </p:txBody>
      </p:sp>
      <p:pic>
        <p:nvPicPr>
          <p:cNvPr id="7" name="Picture 6" descr="A picture containing thing&#10;&#10;Description generated with high confidence">
            <a:extLst>
              <a:ext uri="{FF2B5EF4-FFF2-40B4-BE49-F238E27FC236}">
                <a16:creationId xmlns:a16="http://schemas.microsoft.com/office/drawing/2014/main" id="{D0E20F10-6FAE-4C14-881B-3454C55976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1556" y="2044226"/>
            <a:ext cx="1146955" cy="1170648"/>
          </a:xfrm>
          <a:prstGeom prst="rect">
            <a:avLst/>
          </a:prstGeom>
        </p:spPr>
      </p:pic>
      <p:pic>
        <p:nvPicPr>
          <p:cNvPr id="10" name="Picture 9">
            <a:extLst>
              <a:ext uri="{FF2B5EF4-FFF2-40B4-BE49-F238E27FC236}">
                <a16:creationId xmlns:a16="http://schemas.microsoft.com/office/drawing/2014/main" id="{78C240B6-2AAF-493D-AAEA-1F3874C8E4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934" y="2012373"/>
            <a:ext cx="1462134" cy="1129061"/>
          </a:xfrm>
          <a:prstGeom prst="rect">
            <a:avLst/>
          </a:prstGeom>
        </p:spPr>
      </p:pic>
      <p:pic>
        <p:nvPicPr>
          <p:cNvPr id="12" name="Picture 11">
            <a:extLst>
              <a:ext uri="{FF2B5EF4-FFF2-40B4-BE49-F238E27FC236}">
                <a16:creationId xmlns:a16="http://schemas.microsoft.com/office/drawing/2014/main" id="{ADBCD0FE-C0A6-4400-A97A-9A758D8D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8534" y="1916868"/>
            <a:ext cx="1396523" cy="1396523"/>
          </a:xfrm>
          <a:prstGeom prst="rect">
            <a:avLst/>
          </a:prstGeom>
        </p:spPr>
      </p:pic>
    </p:spTree>
    <p:extLst>
      <p:ext uri="{BB962C8B-B14F-4D97-AF65-F5344CB8AC3E}">
        <p14:creationId xmlns:p14="http://schemas.microsoft.com/office/powerpoint/2010/main" val="66262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Nutanix-Image">
            <a:extLst>
              <a:ext uri="{FF2B5EF4-FFF2-40B4-BE49-F238E27FC236}">
                <a16:creationId xmlns:a16="http://schemas.microsoft.com/office/drawing/2014/main" id="{B50916A7-6D9B-47F1-9794-9174BDDCB0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827" t="45063" r="28581" b="35213"/>
          <a:stretch/>
        </p:blipFill>
        <p:spPr bwMode="auto">
          <a:xfrm rot="16200000">
            <a:off x="5661762" y="2840796"/>
            <a:ext cx="1562582" cy="135266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3DFD99E1-8529-46CB-B020-D2B353B32AAE}"/>
              </a:ext>
            </a:extLst>
          </p:cNvPr>
          <p:cNvGrpSpPr/>
          <p:nvPr/>
        </p:nvGrpSpPr>
        <p:grpSpPr>
          <a:xfrm>
            <a:off x="720170" y="1607304"/>
            <a:ext cx="5375830" cy="3449255"/>
            <a:chOff x="1699409" y="983849"/>
            <a:chExt cx="5375830" cy="3449255"/>
          </a:xfrm>
        </p:grpSpPr>
        <p:pic>
          <p:nvPicPr>
            <p:cNvPr id="3074" name="Picture 2" descr="Nutanix-Image">
              <a:extLst>
                <a:ext uri="{FF2B5EF4-FFF2-40B4-BE49-F238E27FC236}">
                  <a16:creationId xmlns:a16="http://schemas.microsoft.com/office/drawing/2014/main" id="{1FA9DA10-5EA9-4596-A69F-69D762EC94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353" b="52392"/>
            <a:stretch/>
          </p:blipFill>
          <p:spPr bwMode="auto">
            <a:xfrm>
              <a:off x="1699409" y="983849"/>
              <a:ext cx="3773533" cy="34492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739BD0C-8CD4-436B-A713-A643C6A08ADB}"/>
                </a:ext>
              </a:extLst>
            </p:cNvPr>
            <p:cNvSpPr txBox="1"/>
            <p:nvPr/>
          </p:nvSpPr>
          <p:spPr>
            <a:xfrm>
              <a:off x="4815068" y="2893671"/>
              <a:ext cx="2260171" cy="307777"/>
            </a:xfrm>
            <a:prstGeom prst="rect">
              <a:avLst/>
            </a:prstGeom>
            <a:noFill/>
          </p:spPr>
          <p:txBody>
            <a:bodyPr wrap="none" rtlCol="0">
              <a:spAutoFit/>
            </a:bodyPr>
            <a:lstStyle/>
            <a:p>
              <a:r>
                <a:rPr lang="en-US" sz="1400" dirty="0"/>
                <a:t>SAN – Storage Area Network</a:t>
              </a:r>
            </a:p>
          </p:txBody>
        </p:sp>
        <p:sp>
          <p:nvSpPr>
            <p:cNvPr id="5" name="TextBox 4">
              <a:extLst>
                <a:ext uri="{FF2B5EF4-FFF2-40B4-BE49-F238E27FC236}">
                  <a16:creationId xmlns:a16="http://schemas.microsoft.com/office/drawing/2014/main" id="{78EEE9DF-EAD5-45C8-996D-4D39B40C9CD2}"/>
                </a:ext>
              </a:extLst>
            </p:cNvPr>
            <p:cNvSpPr txBox="1"/>
            <p:nvPr/>
          </p:nvSpPr>
          <p:spPr>
            <a:xfrm>
              <a:off x="5290723" y="3819645"/>
              <a:ext cx="1148007" cy="307777"/>
            </a:xfrm>
            <a:prstGeom prst="rect">
              <a:avLst/>
            </a:prstGeom>
            <a:noFill/>
          </p:spPr>
          <p:txBody>
            <a:bodyPr wrap="none" rtlCol="0">
              <a:spAutoFit/>
            </a:bodyPr>
            <a:lstStyle/>
            <a:p>
              <a:r>
                <a:rPr lang="en-US" sz="1400" dirty="0"/>
                <a:t>Physical Disk </a:t>
              </a:r>
            </a:p>
          </p:txBody>
        </p:sp>
      </p:grpSp>
      <p:sp>
        <p:nvSpPr>
          <p:cNvPr id="9" name="TextBox 8">
            <a:extLst>
              <a:ext uri="{FF2B5EF4-FFF2-40B4-BE49-F238E27FC236}">
                <a16:creationId xmlns:a16="http://schemas.microsoft.com/office/drawing/2014/main" id="{93B7A171-2426-4CF7-83F7-885D52DB568D}"/>
              </a:ext>
            </a:extLst>
          </p:cNvPr>
          <p:cNvSpPr txBox="1"/>
          <p:nvPr/>
        </p:nvSpPr>
        <p:spPr>
          <a:xfrm>
            <a:off x="2606936" y="347504"/>
            <a:ext cx="7509748" cy="584775"/>
          </a:xfrm>
          <a:prstGeom prst="rect">
            <a:avLst/>
          </a:prstGeom>
          <a:noFill/>
        </p:spPr>
        <p:txBody>
          <a:bodyPr wrap="none" rtlCol="0">
            <a:spAutoFit/>
          </a:bodyPr>
          <a:lstStyle/>
          <a:p>
            <a:r>
              <a:rPr lang="en-US" sz="3200" dirty="0"/>
              <a:t>Nutanix X86  Hyperconverged Infrastructure</a:t>
            </a:r>
          </a:p>
        </p:txBody>
      </p:sp>
      <p:sp>
        <p:nvSpPr>
          <p:cNvPr id="3" name="TextBox 2">
            <a:extLst>
              <a:ext uri="{FF2B5EF4-FFF2-40B4-BE49-F238E27FC236}">
                <a16:creationId xmlns:a16="http://schemas.microsoft.com/office/drawing/2014/main" id="{AB29C11C-54EE-4517-9EE1-78BA9F57828D}"/>
              </a:ext>
            </a:extLst>
          </p:cNvPr>
          <p:cNvSpPr txBox="1"/>
          <p:nvPr/>
        </p:nvSpPr>
        <p:spPr>
          <a:xfrm>
            <a:off x="227995" y="5108650"/>
            <a:ext cx="11943078" cy="369332"/>
          </a:xfrm>
          <a:prstGeom prst="rect">
            <a:avLst/>
          </a:prstGeom>
          <a:noFill/>
        </p:spPr>
        <p:txBody>
          <a:bodyPr wrap="none" rtlCol="0">
            <a:spAutoFit/>
          </a:bodyPr>
          <a:lstStyle/>
          <a:p>
            <a:r>
              <a:rPr lang="en-US" dirty="0"/>
              <a:t>X86  Running  Linux or Windows Operating Systems    -&gt;      Compute, Networking and Storage are converged into a single layer</a:t>
            </a:r>
          </a:p>
        </p:txBody>
      </p:sp>
      <p:grpSp>
        <p:nvGrpSpPr>
          <p:cNvPr id="10" name="Group 9">
            <a:extLst>
              <a:ext uri="{FF2B5EF4-FFF2-40B4-BE49-F238E27FC236}">
                <a16:creationId xmlns:a16="http://schemas.microsoft.com/office/drawing/2014/main" id="{80739C7D-02BD-458B-AD3C-65560009FA79}"/>
              </a:ext>
            </a:extLst>
          </p:cNvPr>
          <p:cNvGrpSpPr/>
          <p:nvPr/>
        </p:nvGrpSpPr>
        <p:grpSpPr>
          <a:xfrm>
            <a:off x="878407" y="2473035"/>
            <a:ext cx="2957422" cy="1044090"/>
            <a:chOff x="878407" y="2473035"/>
            <a:chExt cx="2957422" cy="1044090"/>
          </a:xfrm>
        </p:grpSpPr>
        <p:grpSp>
          <p:nvGrpSpPr>
            <p:cNvPr id="14" name="Group 13">
              <a:extLst>
                <a:ext uri="{FF2B5EF4-FFF2-40B4-BE49-F238E27FC236}">
                  <a16:creationId xmlns:a16="http://schemas.microsoft.com/office/drawing/2014/main" id="{D2E288EC-77AA-4140-977B-7733001D6040}"/>
                </a:ext>
              </a:extLst>
            </p:cNvPr>
            <p:cNvGrpSpPr/>
            <p:nvPr/>
          </p:nvGrpSpPr>
          <p:grpSpPr>
            <a:xfrm>
              <a:off x="878407" y="2473035"/>
              <a:ext cx="1437228" cy="1044090"/>
              <a:chOff x="2340094" y="1677272"/>
              <a:chExt cx="2937962" cy="1365812"/>
            </a:xfrm>
          </p:grpSpPr>
          <p:pic>
            <p:nvPicPr>
              <p:cNvPr id="15" name="Picture 2" descr="https://www.servethehome.com/wp-content/uploads/2017/05/Lenovo-x3550-M5-Front.jpg">
                <a:extLst>
                  <a:ext uri="{FF2B5EF4-FFF2-40B4-BE49-F238E27FC236}">
                    <a16:creationId xmlns:a16="http://schemas.microsoft.com/office/drawing/2014/main" id="{487408F6-AF35-43C9-8BD5-DB0E1C292C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34648" r="-130" b="34319"/>
              <a:stretch/>
            </p:blipFill>
            <p:spPr bwMode="auto">
              <a:xfrm>
                <a:off x="2340095" y="1677272"/>
                <a:ext cx="2937961" cy="6829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www.servethehome.com/wp-content/uploads/2017/05/Lenovo-x3550-M5-Front.jpg">
                <a:extLst>
                  <a:ext uri="{FF2B5EF4-FFF2-40B4-BE49-F238E27FC236}">
                    <a16:creationId xmlns:a16="http://schemas.microsoft.com/office/drawing/2014/main" id="{EB976AFC-9B69-459D-B666-1D28E1478C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34648" r="-130" b="34319"/>
              <a:stretch/>
            </p:blipFill>
            <p:spPr bwMode="auto">
              <a:xfrm>
                <a:off x="2340094" y="2360178"/>
                <a:ext cx="2937961" cy="6829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A1D92E7B-F2CB-4E79-9F4F-CC33EE69CFDD}"/>
                </a:ext>
              </a:extLst>
            </p:cNvPr>
            <p:cNvGrpSpPr/>
            <p:nvPr/>
          </p:nvGrpSpPr>
          <p:grpSpPr>
            <a:xfrm>
              <a:off x="2398601" y="2473035"/>
              <a:ext cx="1437228" cy="1044090"/>
              <a:chOff x="2340094" y="1677272"/>
              <a:chExt cx="2937962" cy="1365812"/>
            </a:xfrm>
          </p:grpSpPr>
          <p:pic>
            <p:nvPicPr>
              <p:cNvPr id="18" name="Picture 2" descr="https://www.servethehome.com/wp-content/uploads/2017/05/Lenovo-x3550-M5-Front.jpg">
                <a:extLst>
                  <a:ext uri="{FF2B5EF4-FFF2-40B4-BE49-F238E27FC236}">
                    <a16:creationId xmlns:a16="http://schemas.microsoft.com/office/drawing/2014/main" id="{DDD2E75D-2553-4BCC-8119-911D2F2E5F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34648" r="-130" b="34319"/>
              <a:stretch/>
            </p:blipFill>
            <p:spPr bwMode="auto">
              <a:xfrm>
                <a:off x="2340095" y="1677272"/>
                <a:ext cx="2937961" cy="68290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www.servethehome.com/wp-content/uploads/2017/05/Lenovo-x3550-M5-Front.jpg">
                <a:extLst>
                  <a:ext uri="{FF2B5EF4-FFF2-40B4-BE49-F238E27FC236}">
                    <a16:creationId xmlns:a16="http://schemas.microsoft.com/office/drawing/2014/main" id="{A9808142-ABC4-4217-AB6D-459FE8A20B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34648" r="-130" b="34319"/>
              <a:stretch/>
            </p:blipFill>
            <p:spPr bwMode="auto">
              <a:xfrm>
                <a:off x="2340094" y="2360178"/>
                <a:ext cx="2937961" cy="682906"/>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5126" name="Picture 6" descr="Image result for intel X86 logo">
            <a:extLst>
              <a:ext uri="{FF2B5EF4-FFF2-40B4-BE49-F238E27FC236}">
                <a16:creationId xmlns:a16="http://schemas.microsoft.com/office/drawing/2014/main" id="{717BD927-361C-4E78-B0E6-904429A92B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0356" y="2555688"/>
            <a:ext cx="826694" cy="826694"/>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2A141CC5-3835-4542-A7EC-3B647CF88BBE}"/>
              </a:ext>
            </a:extLst>
          </p:cNvPr>
          <p:cNvGrpSpPr/>
          <p:nvPr/>
        </p:nvGrpSpPr>
        <p:grpSpPr>
          <a:xfrm>
            <a:off x="6951488" y="1804321"/>
            <a:ext cx="3695233" cy="3249358"/>
            <a:chOff x="5739711" y="2443367"/>
            <a:chExt cx="3695233" cy="3249358"/>
          </a:xfrm>
        </p:grpSpPr>
        <p:grpSp>
          <p:nvGrpSpPr>
            <p:cNvPr id="27" name="Group 26">
              <a:extLst>
                <a:ext uri="{FF2B5EF4-FFF2-40B4-BE49-F238E27FC236}">
                  <a16:creationId xmlns:a16="http://schemas.microsoft.com/office/drawing/2014/main" id="{0948040E-0F50-4269-BB2C-318198D4F42D}"/>
                </a:ext>
              </a:extLst>
            </p:cNvPr>
            <p:cNvGrpSpPr/>
            <p:nvPr/>
          </p:nvGrpSpPr>
          <p:grpSpPr>
            <a:xfrm>
              <a:off x="5739711" y="2781541"/>
              <a:ext cx="3695233" cy="2911184"/>
              <a:chOff x="6732511" y="2163935"/>
              <a:chExt cx="3394586" cy="2586942"/>
            </a:xfrm>
          </p:grpSpPr>
          <p:pic>
            <p:nvPicPr>
              <p:cNvPr id="34" name="Picture 2" descr="Nutanix-Image">
                <a:extLst>
                  <a:ext uri="{FF2B5EF4-FFF2-40B4-BE49-F238E27FC236}">
                    <a16:creationId xmlns:a16="http://schemas.microsoft.com/office/drawing/2014/main" id="{5EB4BED7-9A6C-4871-AB7A-917F29708A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278" r="5300"/>
              <a:stretch/>
            </p:blipFill>
            <p:spPr bwMode="auto">
              <a:xfrm>
                <a:off x="6732511" y="2163935"/>
                <a:ext cx="3394586" cy="258694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Image result for intel X86 logo">
                <a:extLst>
                  <a:ext uri="{FF2B5EF4-FFF2-40B4-BE49-F238E27FC236}">
                    <a16:creationId xmlns:a16="http://schemas.microsoft.com/office/drawing/2014/main" id="{47D34231-F827-4950-B409-798E839FC2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6840" y="3093091"/>
                <a:ext cx="1110214" cy="111021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s://www.servethehome.com/wp-content/uploads/2017/05/Lenovo-x3550-M5-Front.jpg">
                <a:extLst>
                  <a:ext uri="{FF2B5EF4-FFF2-40B4-BE49-F238E27FC236}">
                    <a16:creationId xmlns:a16="http://schemas.microsoft.com/office/drawing/2014/main" id="{1BBA0ACD-5AB0-4402-A3F3-11CFDC3DDD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34648" r="-130" b="34319"/>
              <a:stretch/>
            </p:blipFill>
            <p:spPr bwMode="auto">
              <a:xfrm>
                <a:off x="7061787" y="3093091"/>
                <a:ext cx="1515053" cy="55031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s://www.servethehome.com/wp-content/uploads/2017/05/Lenovo-x3550-M5-Front.jpg">
                <a:extLst>
                  <a:ext uri="{FF2B5EF4-FFF2-40B4-BE49-F238E27FC236}">
                    <a16:creationId xmlns:a16="http://schemas.microsoft.com/office/drawing/2014/main" id="{EE4F24D5-5407-4227-8FB8-F8EEE1390C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34648" r="-130" b="34319"/>
              <a:stretch/>
            </p:blipFill>
            <p:spPr bwMode="auto">
              <a:xfrm>
                <a:off x="7061787" y="3615136"/>
                <a:ext cx="1515053" cy="550313"/>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2" descr="Image result for web server">
              <a:extLst>
                <a:ext uri="{FF2B5EF4-FFF2-40B4-BE49-F238E27FC236}">
                  <a16:creationId xmlns:a16="http://schemas.microsoft.com/office/drawing/2014/main" id="{7B0240CF-E37C-4F19-9A9D-F405833FAA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7518" y="2443367"/>
              <a:ext cx="1200150" cy="92392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765300E2-6D1D-4CC4-A281-935570B68AB4}"/>
                </a:ext>
              </a:extLst>
            </p:cNvPr>
            <p:cNvGrpSpPr/>
            <p:nvPr/>
          </p:nvGrpSpPr>
          <p:grpSpPr>
            <a:xfrm>
              <a:off x="7709263" y="2542436"/>
              <a:ext cx="1179675" cy="833840"/>
              <a:chOff x="9671739" y="2236614"/>
              <a:chExt cx="1179675" cy="833840"/>
            </a:xfrm>
          </p:grpSpPr>
          <p:sp>
            <p:nvSpPr>
              <p:cNvPr id="32" name="Rectangle 31">
                <a:extLst>
                  <a:ext uri="{FF2B5EF4-FFF2-40B4-BE49-F238E27FC236}">
                    <a16:creationId xmlns:a16="http://schemas.microsoft.com/office/drawing/2014/main" id="{ADA09D12-D2AE-43F9-AE8F-7F582F765F47}"/>
                  </a:ext>
                </a:extLst>
              </p:cNvPr>
              <p:cNvSpPr/>
              <p:nvPr/>
            </p:nvSpPr>
            <p:spPr>
              <a:xfrm>
                <a:off x="9671739" y="2236614"/>
                <a:ext cx="1179675" cy="83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8" descr="Application Server  by elconomeno@email.com">
                <a:extLst>
                  <a:ext uri="{FF2B5EF4-FFF2-40B4-BE49-F238E27FC236}">
                    <a16:creationId xmlns:a16="http://schemas.microsoft.com/office/drawing/2014/main" id="{6EF686DD-BD81-47E1-BB04-7EB91E3CCF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92358" y="2408578"/>
                <a:ext cx="471224" cy="506578"/>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Box 30">
              <a:extLst>
                <a:ext uri="{FF2B5EF4-FFF2-40B4-BE49-F238E27FC236}">
                  <a16:creationId xmlns:a16="http://schemas.microsoft.com/office/drawing/2014/main" id="{356DD83A-1B5C-4CC0-B022-34FFBD6CA25D}"/>
                </a:ext>
              </a:extLst>
            </p:cNvPr>
            <p:cNvSpPr txBox="1"/>
            <p:nvPr/>
          </p:nvSpPr>
          <p:spPr>
            <a:xfrm>
              <a:off x="7755778" y="3137171"/>
              <a:ext cx="1179675" cy="249524"/>
            </a:xfrm>
            <a:prstGeom prst="rect">
              <a:avLst/>
            </a:prstGeom>
            <a:noFill/>
          </p:spPr>
          <p:txBody>
            <a:bodyPr wrap="none" rtlCol="0">
              <a:spAutoFit/>
            </a:bodyPr>
            <a:lstStyle/>
            <a:p>
              <a:r>
                <a:rPr lang="en-US" sz="1400" b="1" dirty="0">
                  <a:latin typeface="Arial Black" panose="020B0A04020102020204" pitchFamily="34" charset="0"/>
                  <a:cs typeface="Aharoni" panose="020B0604020202020204" pitchFamily="2" charset="-79"/>
                </a:rPr>
                <a:t>App Server</a:t>
              </a:r>
            </a:p>
          </p:txBody>
        </p:sp>
      </p:grpSp>
    </p:spTree>
    <p:extLst>
      <p:ext uri="{BB962C8B-B14F-4D97-AF65-F5344CB8AC3E}">
        <p14:creationId xmlns:p14="http://schemas.microsoft.com/office/powerpoint/2010/main" val="1332829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BM  AIX  POwer9">
            <a:extLst>
              <a:ext uri="{FF2B5EF4-FFF2-40B4-BE49-F238E27FC236}">
                <a16:creationId xmlns:a16="http://schemas.microsoft.com/office/drawing/2014/main" id="{3376A46C-649C-428C-8008-8775771B5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211" y="1380024"/>
            <a:ext cx="3728018" cy="172593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0BB06E4-0A2A-48AB-AFE6-8F4EEDF874A6}"/>
              </a:ext>
            </a:extLst>
          </p:cNvPr>
          <p:cNvSpPr txBox="1"/>
          <p:nvPr/>
        </p:nvSpPr>
        <p:spPr>
          <a:xfrm>
            <a:off x="4273229" y="621771"/>
            <a:ext cx="7117205" cy="461665"/>
          </a:xfrm>
          <a:prstGeom prst="rect">
            <a:avLst/>
          </a:prstGeom>
          <a:noFill/>
        </p:spPr>
        <p:txBody>
          <a:bodyPr wrap="none" rtlCol="0">
            <a:spAutoFit/>
          </a:bodyPr>
          <a:lstStyle/>
          <a:p>
            <a:r>
              <a:rPr lang="en-US" sz="2400" u="sng" dirty="0"/>
              <a:t>What about workloads running on IBM Power Systems?</a:t>
            </a:r>
          </a:p>
        </p:txBody>
      </p:sp>
      <p:sp>
        <p:nvSpPr>
          <p:cNvPr id="19" name="TextBox 18">
            <a:extLst>
              <a:ext uri="{FF2B5EF4-FFF2-40B4-BE49-F238E27FC236}">
                <a16:creationId xmlns:a16="http://schemas.microsoft.com/office/drawing/2014/main" id="{4BB99478-108D-4094-BDB4-6B0C3D1BA42F}"/>
              </a:ext>
            </a:extLst>
          </p:cNvPr>
          <p:cNvSpPr txBox="1"/>
          <p:nvPr/>
        </p:nvSpPr>
        <p:spPr>
          <a:xfrm>
            <a:off x="4677359" y="1648219"/>
            <a:ext cx="6482827" cy="4247317"/>
          </a:xfrm>
          <a:prstGeom prst="rect">
            <a:avLst/>
          </a:prstGeom>
          <a:noFill/>
        </p:spPr>
        <p:txBody>
          <a:bodyPr wrap="square" rtlCol="0">
            <a:spAutoFit/>
          </a:bodyPr>
          <a:lstStyle/>
          <a:p>
            <a:r>
              <a:rPr lang="en-US" dirty="0"/>
              <a:t>AIX which is developed and supported by IBM, is often the  preferred choice for Enterprise level customers running large database and data warehouse servers.  These are typically tier one mission critical servers than cannot tolerate any downtime.  </a:t>
            </a:r>
          </a:p>
          <a:p>
            <a:endParaRPr lang="en-US" dirty="0"/>
          </a:p>
          <a:p>
            <a:r>
              <a:rPr lang="en-US" dirty="0"/>
              <a:t>The design of these systems runs what is known as a three tier application.  Tier one being the database server running on AIX providing the best I/O, availability and security.  The Second tier is the Application Level which interacts with the database tier.  Typically this second tier will run on a Linux based operating system.  The third tire is the Web Server, this tier also has a tendency to run in a Linux environment.</a:t>
            </a:r>
          </a:p>
          <a:p>
            <a:endParaRPr lang="en-US" dirty="0"/>
          </a:p>
          <a:p>
            <a:r>
              <a:rPr lang="en-US" dirty="0"/>
              <a:t>All three of these tiers can be run and managed on an IBM Power system.</a:t>
            </a:r>
          </a:p>
        </p:txBody>
      </p:sp>
      <p:grpSp>
        <p:nvGrpSpPr>
          <p:cNvPr id="3" name="Group 2">
            <a:extLst>
              <a:ext uri="{FF2B5EF4-FFF2-40B4-BE49-F238E27FC236}">
                <a16:creationId xmlns:a16="http://schemas.microsoft.com/office/drawing/2014/main" id="{931A95E9-7D40-4470-8E62-3B3B38A2C29B}"/>
              </a:ext>
            </a:extLst>
          </p:cNvPr>
          <p:cNvGrpSpPr/>
          <p:nvPr/>
        </p:nvGrpSpPr>
        <p:grpSpPr>
          <a:xfrm>
            <a:off x="672687" y="3269031"/>
            <a:ext cx="3227176" cy="2444169"/>
            <a:chOff x="282070" y="3411074"/>
            <a:chExt cx="3227176" cy="2444169"/>
          </a:xfrm>
        </p:grpSpPr>
        <p:sp>
          <p:nvSpPr>
            <p:cNvPr id="20" name="TextBox 19">
              <a:extLst>
                <a:ext uri="{FF2B5EF4-FFF2-40B4-BE49-F238E27FC236}">
                  <a16:creationId xmlns:a16="http://schemas.microsoft.com/office/drawing/2014/main" id="{BF66ACCD-3372-4A48-964C-4194623F6BB3}"/>
                </a:ext>
              </a:extLst>
            </p:cNvPr>
            <p:cNvSpPr txBox="1"/>
            <p:nvPr/>
          </p:nvSpPr>
          <p:spPr>
            <a:xfrm>
              <a:off x="282070" y="3544589"/>
              <a:ext cx="1797864" cy="369332"/>
            </a:xfrm>
            <a:prstGeom prst="rect">
              <a:avLst/>
            </a:prstGeom>
            <a:noFill/>
          </p:spPr>
          <p:txBody>
            <a:bodyPr wrap="none" rtlCol="0">
              <a:spAutoFit/>
            </a:bodyPr>
            <a:lstStyle/>
            <a:p>
              <a:r>
                <a:rPr lang="en-US" dirty="0"/>
                <a:t>Database Servers</a:t>
              </a:r>
            </a:p>
          </p:txBody>
        </p:sp>
        <p:sp>
          <p:nvSpPr>
            <p:cNvPr id="2" name="Rectangle: Rounded Corners 1">
              <a:extLst>
                <a:ext uri="{FF2B5EF4-FFF2-40B4-BE49-F238E27FC236}">
                  <a16:creationId xmlns:a16="http://schemas.microsoft.com/office/drawing/2014/main" id="{AE565B60-A664-492B-B2D9-223345345A92}"/>
                </a:ext>
              </a:extLst>
            </p:cNvPr>
            <p:cNvSpPr/>
            <p:nvPr/>
          </p:nvSpPr>
          <p:spPr>
            <a:xfrm>
              <a:off x="2239738" y="3411074"/>
              <a:ext cx="1269507" cy="600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AIX LPAR</a:t>
              </a:r>
            </a:p>
          </p:txBody>
        </p:sp>
        <p:sp>
          <p:nvSpPr>
            <p:cNvPr id="9" name="Rectangle: Rounded Corners 8">
              <a:extLst>
                <a:ext uri="{FF2B5EF4-FFF2-40B4-BE49-F238E27FC236}">
                  <a16:creationId xmlns:a16="http://schemas.microsoft.com/office/drawing/2014/main" id="{2EA9FEEB-5B16-43CC-8325-ACE88C3C172C}"/>
                </a:ext>
              </a:extLst>
            </p:cNvPr>
            <p:cNvSpPr/>
            <p:nvPr/>
          </p:nvSpPr>
          <p:spPr>
            <a:xfrm>
              <a:off x="2239739" y="4341867"/>
              <a:ext cx="1269507" cy="6005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Linux LPAR</a:t>
              </a:r>
            </a:p>
          </p:txBody>
        </p:sp>
        <p:sp>
          <p:nvSpPr>
            <p:cNvPr id="10" name="Rectangle: Rounded Corners 9">
              <a:extLst>
                <a:ext uri="{FF2B5EF4-FFF2-40B4-BE49-F238E27FC236}">
                  <a16:creationId xmlns:a16="http://schemas.microsoft.com/office/drawing/2014/main" id="{9B1649D1-DF23-4A6B-8671-B8EC2C35038C}"/>
                </a:ext>
              </a:extLst>
            </p:cNvPr>
            <p:cNvSpPr/>
            <p:nvPr/>
          </p:nvSpPr>
          <p:spPr>
            <a:xfrm>
              <a:off x="2239738" y="5254733"/>
              <a:ext cx="1269507" cy="6005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Linux LPAR</a:t>
              </a:r>
            </a:p>
          </p:txBody>
        </p:sp>
        <p:sp>
          <p:nvSpPr>
            <p:cNvPr id="11" name="TextBox 10">
              <a:extLst>
                <a:ext uri="{FF2B5EF4-FFF2-40B4-BE49-F238E27FC236}">
                  <a16:creationId xmlns:a16="http://schemas.microsoft.com/office/drawing/2014/main" id="{4AC94F7E-0CDF-46DC-BFE4-AB213B42D3DC}"/>
                </a:ext>
              </a:extLst>
            </p:cNvPr>
            <p:cNvSpPr txBox="1"/>
            <p:nvPr/>
          </p:nvSpPr>
          <p:spPr>
            <a:xfrm>
              <a:off x="282070" y="4399661"/>
              <a:ext cx="1984710" cy="369332"/>
            </a:xfrm>
            <a:prstGeom prst="rect">
              <a:avLst/>
            </a:prstGeom>
            <a:noFill/>
          </p:spPr>
          <p:txBody>
            <a:bodyPr wrap="none" rtlCol="0">
              <a:spAutoFit/>
            </a:bodyPr>
            <a:lstStyle/>
            <a:p>
              <a:r>
                <a:rPr lang="en-US" dirty="0"/>
                <a:t>Application Servers</a:t>
              </a:r>
            </a:p>
          </p:txBody>
        </p:sp>
        <p:sp>
          <p:nvSpPr>
            <p:cNvPr id="12" name="TextBox 11">
              <a:extLst>
                <a:ext uri="{FF2B5EF4-FFF2-40B4-BE49-F238E27FC236}">
                  <a16:creationId xmlns:a16="http://schemas.microsoft.com/office/drawing/2014/main" id="{B292FFFF-34C8-4C6D-A7CA-91FBE9A7B6E0}"/>
                </a:ext>
              </a:extLst>
            </p:cNvPr>
            <p:cNvSpPr txBox="1"/>
            <p:nvPr/>
          </p:nvSpPr>
          <p:spPr>
            <a:xfrm>
              <a:off x="475392" y="5340123"/>
              <a:ext cx="1411220" cy="369332"/>
            </a:xfrm>
            <a:prstGeom prst="rect">
              <a:avLst/>
            </a:prstGeom>
            <a:noFill/>
          </p:spPr>
          <p:txBody>
            <a:bodyPr wrap="none" rtlCol="0">
              <a:spAutoFit/>
            </a:bodyPr>
            <a:lstStyle/>
            <a:p>
              <a:r>
                <a:rPr lang="en-US" dirty="0"/>
                <a:t>Web  Servers</a:t>
              </a:r>
            </a:p>
          </p:txBody>
        </p:sp>
      </p:grpSp>
    </p:spTree>
    <p:extLst>
      <p:ext uri="{BB962C8B-B14F-4D97-AF65-F5344CB8AC3E}">
        <p14:creationId xmlns:p14="http://schemas.microsoft.com/office/powerpoint/2010/main" val="3450347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3B7A171-2426-4CF7-83F7-885D52DB568D}"/>
              </a:ext>
            </a:extLst>
          </p:cNvPr>
          <p:cNvSpPr txBox="1"/>
          <p:nvPr/>
        </p:nvSpPr>
        <p:spPr>
          <a:xfrm>
            <a:off x="1596438" y="265519"/>
            <a:ext cx="10387524" cy="584775"/>
          </a:xfrm>
          <a:prstGeom prst="rect">
            <a:avLst/>
          </a:prstGeom>
          <a:noFill/>
        </p:spPr>
        <p:txBody>
          <a:bodyPr wrap="none" rtlCol="0">
            <a:spAutoFit/>
          </a:bodyPr>
          <a:lstStyle/>
          <a:p>
            <a:r>
              <a:rPr lang="en-US" sz="3200" dirty="0"/>
              <a:t>Nutanix now on IBM POWER - Hyperconverged Infrastructure</a:t>
            </a:r>
          </a:p>
        </p:txBody>
      </p:sp>
      <p:sp>
        <p:nvSpPr>
          <p:cNvPr id="3" name="TextBox 2">
            <a:extLst>
              <a:ext uri="{FF2B5EF4-FFF2-40B4-BE49-F238E27FC236}">
                <a16:creationId xmlns:a16="http://schemas.microsoft.com/office/drawing/2014/main" id="{AB29C11C-54EE-4517-9EE1-78BA9F57828D}"/>
              </a:ext>
            </a:extLst>
          </p:cNvPr>
          <p:cNvSpPr txBox="1"/>
          <p:nvPr/>
        </p:nvSpPr>
        <p:spPr>
          <a:xfrm>
            <a:off x="358603" y="5017395"/>
            <a:ext cx="5299247" cy="923330"/>
          </a:xfrm>
          <a:prstGeom prst="rect">
            <a:avLst/>
          </a:prstGeom>
          <a:noFill/>
        </p:spPr>
        <p:txBody>
          <a:bodyPr wrap="square" rtlCol="0">
            <a:spAutoFit/>
          </a:bodyPr>
          <a:lstStyle/>
          <a:p>
            <a:r>
              <a:rPr lang="en-US" b="1" u="sng" dirty="0"/>
              <a:t>IBM POWER Data Base Servers Running AIX or LINUX</a:t>
            </a:r>
          </a:p>
          <a:p>
            <a:pPr algn="ctr"/>
            <a:r>
              <a:rPr lang="en-US" dirty="0"/>
              <a:t>Compute, Networking and Storage are  virtualized but not converged</a:t>
            </a:r>
          </a:p>
        </p:txBody>
      </p:sp>
      <p:grpSp>
        <p:nvGrpSpPr>
          <p:cNvPr id="8" name="Group 7">
            <a:extLst>
              <a:ext uri="{FF2B5EF4-FFF2-40B4-BE49-F238E27FC236}">
                <a16:creationId xmlns:a16="http://schemas.microsoft.com/office/drawing/2014/main" id="{2D1827F2-4107-45F9-9409-9921AE82CD2B}"/>
              </a:ext>
            </a:extLst>
          </p:cNvPr>
          <p:cNvGrpSpPr/>
          <p:nvPr/>
        </p:nvGrpSpPr>
        <p:grpSpPr>
          <a:xfrm>
            <a:off x="358604" y="1596913"/>
            <a:ext cx="5737396" cy="3449255"/>
            <a:chOff x="358604" y="1607304"/>
            <a:chExt cx="5737396" cy="3449255"/>
          </a:xfrm>
        </p:grpSpPr>
        <p:grpSp>
          <p:nvGrpSpPr>
            <p:cNvPr id="6" name="Group 5">
              <a:extLst>
                <a:ext uri="{FF2B5EF4-FFF2-40B4-BE49-F238E27FC236}">
                  <a16:creationId xmlns:a16="http://schemas.microsoft.com/office/drawing/2014/main" id="{3DFD99E1-8529-46CB-B020-D2B353B32AAE}"/>
                </a:ext>
              </a:extLst>
            </p:cNvPr>
            <p:cNvGrpSpPr/>
            <p:nvPr/>
          </p:nvGrpSpPr>
          <p:grpSpPr>
            <a:xfrm>
              <a:off x="720170" y="1607304"/>
              <a:ext cx="5375830" cy="3449255"/>
              <a:chOff x="1699409" y="983849"/>
              <a:chExt cx="5375830" cy="3449255"/>
            </a:xfrm>
          </p:grpSpPr>
          <p:pic>
            <p:nvPicPr>
              <p:cNvPr id="3074" name="Picture 2" descr="Nutanix-Image">
                <a:extLst>
                  <a:ext uri="{FF2B5EF4-FFF2-40B4-BE49-F238E27FC236}">
                    <a16:creationId xmlns:a16="http://schemas.microsoft.com/office/drawing/2014/main" id="{1FA9DA10-5EA9-4596-A69F-69D762EC94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353" b="52392"/>
              <a:stretch/>
            </p:blipFill>
            <p:spPr bwMode="auto">
              <a:xfrm>
                <a:off x="1699409" y="983849"/>
                <a:ext cx="3773533" cy="34492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739BD0C-8CD4-436B-A713-A643C6A08ADB}"/>
                  </a:ext>
                </a:extLst>
              </p:cNvPr>
              <p:cNvSpPr txBox="1"/>
              <p:nvPr/>
            </p:nvSpPr>
            <p:spPr>
              <a:xfrm>
                <a:off x="4815068" y="2893671"/>
                <a:ext cx="2260171" cy="307777"/>
              </a:xfrm>
              <a:prstGeom prst="rect">
                <a:avLst/>
              </a:prstGeom>
              <a:noFill/>
            </p:spPr>
            <p:txBody>
              <a:bodyPr wrap="none" rtlCol="0">
                <a:spAutoFit/>
              </a:bodyPr>
              <a:lstStyle/>
              <a:p>
                <a:r>
                  <a:rPr lang="en-US" sz="1400" dirty="0"/>
                  <a:t>SAN – Storage Area Network</a:t>
                </a:r>
              </a:p>
            </p:txBody>
          </p:sp>
          <p:sp>
            <p:nvSpPr>
              <p:cNvPr id="5" name="TextBox 4">
                <a:extLst>
                  <a:ext uri="{FF2B5EF4-FFF2-40B4-BE49-F238E27FC236}">
                    <a16:creationId xmlns:a16="http://schemas.microsoft.com/office/drawing/2014/main" id="{78EEE9DF-EAD5-45C8-996D-4D39B40C9CD2}"/>
                  </a:ext>
                </a:extLst>
              </p:cNvPr>
              <p:cNvSpPr txBox="1"/>
              <p:nvPr/>
            </p:nvSpPr>
            <p:spPr>
              <a:xfrm>
                <a:off x="5290723" y="3819645"/>
                <a:ext cx="1148007" cy="307777"/>
              </a:xfrm>
              <a:prstGeom prst="rect">
                <a:avLst/>
              </a:prstGeom>
              <a:noFill/>
            </p:spPr>
            <p:txBody>
              <a:bodyPr wrap="none" rtlCol="0">
                <a:spAutoFit/>
              </a:bodyPr>
              <a:lstStyle/>
              <a:p>
                <a:r>
                  <a:rPr lang="en-US" sz="1400" dirty="0"/>
                  <a:t>Physical Disk </a:t>
                </a:r>
              </a:p>
            </p:txBody>
          </p:sp>
        </p:grpSp>
        <p:grpSp>
          <p:nvGrpSpPr>
            <p:cNvPr id="7" name="Group 6">
              <a:extLst>
                <a:ext uri="{FF2B5EF4-FFF2-40B4-BE49-F238E27FC236}">
                  <a16:creationId xmlns:a16="http://schemas.microsoft.com/office/drawing/2014/main" id="{1CFBC33C-36BC-4736-9204-958E9415FA47}"/>
                </a:ext>
              </a:extLst>
            </p:cNvPr>
            <p:cNvGrpSpPr/>
            <p:nvPr/>
          </p:nvGrpSpPr>
          <p:grpSpPr>
            <a:xfrm>
              <a:off x="358604" y="2436342"/>
              <a:ext cx="5529786" cy="1046844"/>
              <a:chOff x="358604" y="2436342"/>
              <a:chExt cx="5529786" cy="1046844"/>
            </a:xfrm>
          </p:grpSpPr>
          <p:pic>
            <p:nvPicPr>
              <p:cNvPr id="10" name="Picture 2" descr="Image result for IBM  AIX  POwer9">
                <a:extLst>
                  <a:ext uri="{FF2B5EF4-FFF2-40B4-BE49-F238E27FC236}">
                    <a16:creationId xmlns:a16="http://schemas.microsoft.com/office/drawing/2014/main" id="{3A8468D8-2A3F-4F66-A5BF-FB3A30C23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604" y="2463303"/>
                <a:ext cx="2202947" cy="10198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IBM  AIX  POwer9">
                <a:extLst>
                  <a:ext uri="{FF2B5EF4-FFF2-40B4-BE49-F238E27FC236}">
                    <a16:creationId xmlns:a16="http://schemas.microsoft.com/office/drawing/2014/main" id="{79C293DA-9D03-4425-BA36-D00F874D91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154" y="2436342"/>
                <a:ext cx="2202947" cy="10198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E4FCEDB-22CB-4EFC-9632-3A08EB3DFDE4}"/>
                  </a:ext>
                </a:extLst>
              </p:cNvPr>
              <p:cNvSpPr txBox="1"/>
              <p:nvPr/>
            </p:nvSpPr>
            <p:spPr>
              <a:xfrm>
                <a:off x="4507435" y="2674280"/>
                <a:ext cx="1380955" cy="369332"/>
              </a:xfrm>
              <a:prstGeom prst="rect">
                <a:avLst/>
              </a:prstGeom>
              <a:noFill/>
            </p:spPr>
            <p:txBody>
              <a:bodyPr wrap="none" rtlCol="0">
                <a:spAutoFit/>
              </a:bodyPr>
              <a:lstStyle/>
              <a:p>
                <a:r>
                  <a:rPr lang="en-US" dirty="0"/>
                  <a:t>IBM Power 9</a:t>
                </a:r>
              </a:p>
            </p:txBody>
          </p:sp>
        </p:grpSp>
      </p:grpSp>
      <p:grpSp>
        <p:nvGrpSpPr>
          <p:cNvPr id="12" name="Group 11">
            <a:extLst>
              <a:ext uri="{FF2B5EF4-FFF2-40B4-BE49-F238E27FC236}">
                <a16:creationId xmlns:a16="http://schemas.microsoft.com/office/drawing/2014/main" id="{B9D91001-10EE-4FB3-AE5E-0BB39217259A}"/>
              </a:ext>
            </a:extLst>
          </p:cNvPr>
          <p:cNvGrpSpPr/>
          <p:nvPr/>
        </p:nvGrpSpPr>
        <p:grpSpPr>
          <a:xfrm>
            <a:off x="1476998" y="1233396"/>
            <a:ext cx="2358831" cy="849514"/>
            <a:chOff x="1476998" y="1233396"/>
            <a:chExt cx="2358831" cy="849514"/>
          </a:xfrm>
        </p:grpSpPr>
        <p:pic>
          <p:nvPicPr>
            <p:cNvPr id="6146" name="Picture 2" descr="Related image">
              <a:extLst>
                <a:ext uri="{FF2B5EF4-FFF2-40B4-BE49-F238E27FC236}">
                  <a16:creationId xmlns:a16="http://schemas.microsoft.com/office/drawing/2014/main" id="{0DE604BC-39B2-44B5-9F07-006CDEA197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998" y="1233396"/>
              <a:ext cx="949156" cy="84951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oracle logo">
              <a:extLst>
                <a:ext uri="{FF2B5EF4-FFF2-40B4-BE49-F238E27FC236}">
                  <a16:creationId xmlns:a16="http://schemas.microsoft.com/office/drawing/2014/main" id="{7EBB9B22-B544-44D1-ADAB-776E6CB709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6828" y="1269832"/>
              <a:ext cx="1169001" cy="8043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64A6C9DE-3401-4E35-9071-7CAF9A049E31}"/>
              </a:ext>
            </a:extLst>
          </p:cNvPr>
          <p:cNvGrpSpPr/>
          <p:nvPr/>
        </p:nvGrpSpPr>
        <p:grpSpPr>
          <a:xfrm>
            <a:off x="6732511" y="1873567"/>
            <a:ext cx="3810289" cy="2877310"/>
            <a:chOff x="6732511" y="1873567"/>
            <a:chExt cx="3810289" cy="2877310"/>
          </a:xfrm>
        </p:grpSpPr>
        <p:pic>
          <p:nvPicPr>
            <p:cNvPr id="5122" name="Picture 2" descr="Nutanix-Image">
              <a:extLst>
                <a:ext uri="{FF2B5EF4-FFF2-40B4-BE49-F238E27FC236}">
                  <a16:creationId xmlns:a16="http://schemas.microsoft.com/office/drawing/2014/main" id="{466F8337-AFDD-4264-97B4-ED5BCACE6C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278" r="5300"/>
            <a:stretch/>
          </p:blipFill>
          <p:spPr bwMode="auto">
            <a:xfrm>
              <a:off x="6732511" y="2163935"/>
              <a:ext cx="3394586" cy="258694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IBM  AIX  POwer9">
              <a:extLst>
                <a:ext uri="{FF2B5EF4-FFF2-40B4-BE49-F238E27FC236}">
                  <a16:creationId xmlns:a16="http://schemas.microsoft.com/office/drawing/2014/main" id="{75717140-4E4E-43F8-BEB6-D98426764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0121" y="3087875"/>
              <a:ext cx="2614770" cy="121054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nutanix power  logo">
              <a:extLst>
                <a:ext uri="{FF2B5EF4-FFF2-40B4-BE49-F238E27FC236}">
                  <a16:creationId xmlns:a16="http://schemas.microsoft.com/office/drawing/2014/main" id="{5D6522A0-3AB3-4E98-B55E-B93254A16C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8191" y="3055352"/>
              <a:ext cx="1184609" cy="1650236"/>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719BD57B-EA95-4B5F-AE88-7EC388A4DF92}"/>
                </a:ext>
              </a:extLst>
            </p:cNvPr>
            <p:cNvGrpSpPr/>
            <p:nvPr/>
          </p:nvGrpSpPr>
          <p:grpSpPr>
            <a:xfrm>
              <a:off x="7401124" y="1873567"/>
              <a:ext cx="2358831" cy="849514"/>
              <a:chOff x="1476998" y="1233396"/>
              <a:chExt cx="2358831" cy="849514"/>
            </a:xfrm>
          </p:grpSpPr>
          <p:pic>
            <p:nvPicPr>
              <p:cNvPr id="21" name="Picture 2" descr="Related image">
                <a:extLst>
                  <a:ext uri="{FF2B5EF4-FFF2-40B4-BE49-F238E27FC236}">
                    <a16:creationId xmlns:a16="http://schemas.microsoft.com/office/drawing/2014/main" id="{FF85AEFE-0A58-4DCA-833B-4C7D712A67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998" y="1233396"/>
                <a:ext cx="949156" cy="84951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oracle logo">
                <a:extLst>
                  <a:ext uri="{FF2B5EF4-FFF2-40B4-BE49-F238E27FC236}">
                    <a16:creationId xmlns:a16="http://schemas.microsoft.com/office/drawing/2014/main" id="{2113D975-1F0E-4866-A303-95B202FB25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6828" y="1269832"/>
                <a:ext cx="1169001" cy="80439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4" name="Right Brace 13">
            <a:extLst>
              <a:ext uri="{FF2B5EF4-FFF2-40B4-BE49-F238E27FC236}">
                <a16:creationId xmlns:a16="http://schemas.microsoft.com/office/drawing/2014/main" id="{3EF2440E-44AC-416A-A0B1-F47C0CFCF663}"/>
              </a:ext>
            </a:extLst>
          </p:cNvPr>
          <p:cNvSpPr/>
          <p:nvPr/>
        </p:nvSpPr>
        <p:spPr>
          <a:xfrm>
            <a:off x="5888390" y="1233396"/>
            <a:ext cx="811057" cy="363156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35C19A9D-80D1-4169-B459-415D7693EF5F}"/>
              </a:ext>
            </a:extLst>
          </p:cNvPr>
          <p:cNvSpPr txBox="1"/>
          <p:nvPr/>
        </p:nvSpPr>
        <p:spPr>
          <a:xfrm>
            <a:off x="4311484" y="5838825"/>
            <a:ext cx="184731" cy="369332"/>
          </a:xfrm>
          <a:prstGeom prst="rect">
            <a:avLst/>
          </a:prstGeom>
          <a:noFill/>
        </p:spPr>
        <p:txBody>
          <a:bodyPr wrap="none" rtlCol="0">
            <a:spAutoFit/>
          </a:bodyPr>
          <a:lstStyle/>
          <a:p>
            <a:endParaRPr lang="en-US" dirty="0"/>
          </a:p>
        </p:txBody>
      </p:sp>
      <p:sp>
        <p:nvSpPr>
          <p:cNvPr id="26" name="TextBox 25">
            <a:extLst>
              <a:ext uri="{FF2B5EF4-FFF2-40B4-BE49-F238E27FC236}">
                <a16:creationId xmlns:a16="http://schemas.microsoft.com/office/drawing/2014/main" id="{0D2DEFD0-794A-4AC0-8437-6EA691EAB70B}"/>
              </a:ext>
            </a:extLst>
          </p:cNvPr>
          <p:cNvSpPr txBox="1"/>
          <p:nvPr/>
        </p:nvSpPr>
        <p:spPr>
          <a:xfrm>
            <a:off x="6838235" y="4824551"/>
            <a:ext cx="4674437" cy="646331"/>
          </a:xfrm>
          <a:prstGeom prst="rect">
            <a:avLst/>
          </a:prstGeom>
          <a:noFill/>
        </p:spPr>
        <p:txBody>
          <a:bodyPr wrap="square" rtlCol="0">
            <a:spAutoFit/>
          </a:bodyPr>
          <a:lstStyle/>
          <a:p>
            <a:pPr algn="ctr"/>
            <a:r>
              <a:rPr lang="en-US" dirty="0"/>
              <a:t>Compute, Networking and Storage are converged into a single layer</a:t>
            </a:r>
          </a:p>
        </p:txBody>
      </p:sp>
    </p:spTree>
    <p:extLst>
      <p:ext uri="{BB962C8B-B14F-4D97-AF65-F5344CB8AC3E}">
        <p14:creationId xmlns:p14="http://schemas.microsoft.com/office/powerpoint/2010/main" val="3649842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Image result for IBM  AIX  POwer9">
            <a:extLst>
              <a:ext uri="{FF2B5EF4-FFF2-40B4-BE49-F238E27FC236}">
                <a16:creationId xmlns:a16="http://schemas.microsoft.com/office/drawing/2014/main" id="{00CE75CE-957F-42A7-B707-D93C94C31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699" y="1742863"/>
            <a:ext cx="3728018" cy="172593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7F5DF31-018D-4C10-B3B7-FC7E4328C4B7}"/>
              </a:ext>
            </a:extLst>
          </p:cNvPr>
          <p:cNvSpPr txBox="1"/>
          <p:nvPr/>
        </p:nvSpPr>
        <p:spPr>
          <a:xfrm>
            <a:off x="10168250" y="3496897"/>
            <a:ext cx="1712072" cy="369332"/>
          </a:xfrm>
          <a:prstGeom prst="rect">
            <a:avLst/>
          </a:prstGeom>
          <a:noFill/>
        </p:spPr>
        <p:txBody>
          <a:bodyPr wrap="none" rtlCol="0">
            <a:spAutoFit/>
          </a:bodyPr>
          <a:lstStyle/>
          <a:p>
            <a:r>
              <a:rPr lang="en-US" dirty="0"/>
              <a:t>Database Server</a:t>
            </a:r>
          </a:p>
        </p:txBody>
      </p:sp>
      <p:sp>
        <p:nvSpPr>
          <p:cNvPr id="20" name="TextBox 19">
            <a:extLst>
              <a:ext uri="{FF2B5EF4-FFF2-40B4-BE49-F238E27FC236}">
                <a16:creationId xmlns:a16="http://schemas.microsoft.com/office/drawing/2014/main" id="{69C4693B-4051-40FC-9B41-45BA319CD960}"/>
              </a:ext>
            </a:extLst>
          </p:cNvPr>
          <p:cNvSpPr txBox="1"/>
          <p:nvPr/>
        </p:nvSpPr>
        <p:spPr>
          <a:xfrm>
            <a:off x="4763516" y="3995190"/>
            <a:ext cx="2174593" cy="369332"/>
          </a:xfrm>
          <a:prstGeom prst="rect">
            <a:avLst/>
          </a:prstGeom>
          <a:noFill/>
        </p:spPr>
        <p:txBody>
          <a:bodyPr wrap="square" rtlCol="0">
            <a:spAutoFit/>
          </a:bodyPr>
          <a:lstStyle/>
          <a:p>
            <a:r>
              <a:rPr lang="en-US" dirty="0"/>
              <a:t>Application Servers</a:t>
            </a:r>
          </a:p>
        </p:txBody>
      </p:sp>
      <p:sp>
        <p:nvSpPr>
          <p:cNvPr id="25" name="TextBox 24">
            <a:extLst>
              <a:ext uri="{FF2B5EF4-FFF2-40B4-BE49-F238E27FC236}">
                <a16:creationId xmlns:a16="http://schemas.microsoft.com/office/drawing/2014/main" id="{4C2F9D37-9779-442D-A323-8325FEB4B275}"/>
              </a:ext>
            </a:extLst>
          </p:cNvPr>
          <p:cNvSpPr txBox="1"/>
          <p:nvPr/>
        </p:nvSpPr>
        <p:spPr>
          <a:xfrm>
            <a:off x="7121917" y="4014029"/>
            <a:ext cx="1488275" cy="369332"/>
          </a:xfrm>
          <a:prstGeom prst="rect">
            <a:avLst/>
          </a:prstGeom>
          <a:noFill/>
        </p:spPr>
        <p:txBody>
          <a:bodyPr wrap="square" rtlCol="0">
            <a:spAutoFit/>
          </a:bodyPr>
          <a:lstStyle/>
          <a:p>
            <a:r>
              <a:rPr lang="en-US" dirty="0"/>
              <a:t>Web Servers</a:t>
            </a:r>
          </a:p>
        </p:txBody>
      </p:sp>
      <p:grpSp>
        <p:nvGrpSpPr>
          <p:cNvPr id="26" name="Group 25">
            <a:extLst>
              <a:ext uri="{FF2B5EF4-FFF2-40B4-BE49-F238E27FC236}">
                <a16:creationId xmlns:a16="http://schemas.microsoft.com/office/drawing/2014/main" id="{C71D8F80-DF6D-4925-A5C6-B97B4FDF10DB}"/>
              </a:ext>
            </a:extLst>
          </p:cNvPr>
          <p:cNvGrpSpPr/>
          <p:nvPr/>
        </p:nvGrpSpPr>
        <p:grpSpPr>
          <a:xfrm>
            <a:off x="683829" y="5118131"/>
            <a:ext cx="6438088" cy="888140"/>
            <a:chOff x="-2362974" y="2117230"/>
            <a:chExt cx="5875922" cy="725470"/>
          </a:xfrm>
        </p:grpSpPr>
        <p:pic>
          <p:nvPicPr>
            <p:cNvPr id="27" name="Picture 2" descr="https://www.servethehome.com/wp-content/uploads/2017/05/Lenovo-x3550-M5-Front.jpg">
              <a:extLst>
                <a:ext uri="{FF2B5EF4-FFF2-40B4-BE49-F238E27FC236}">
                  <a16:creationId xmlns:a16="http://schemas.microsoft.com/office/drawing/2014/main" id="{32D19E2B-846E-4CC9-AE72-9D4336AB8A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34648" r="-130" b="34319"/>
            <a:stretch/>
          </p:blipFill>
          <p:spPr bwMode="auto">
            <a:xfrm>
              <a:off x="-2362974" y="2117230"/>
              <a:ext cx="2937961" cy="68290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www.servethehome.com/wp-content/uploads/2017/05/Lenovo-x3550-M5-Front.jpg">
              <a:extLst>
                <a:ext uri="{FF2B5EF4-FFF2-40B4-BE49-F238E27FC236}">
                  <a16:creationId xmlns:a16="http://schemas.microsoft.com/office/drawing/2014/main" id="{D616C811-E66F-4BDB-A114-A05A4CF4B0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34648" r="-130" b="34319"/>
            <a:stretch/>
          </p:blipFill>
          <p:spPr bwMode="auto">
            <a:xfrm>
              <a:off x="574987" y="2159794"/>
              <a:ext cx="2937961" cy="68290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90A465B3-4A52-4C51-AD7B-EB66DD23D750}"/>
              </a:ext>
            </a:extLst>
          </p:cNvPr>
          <p:cNvSpPr txBox="1"/>
          <p:nvPr/>
        </p:nvSpPr>
        <p:spPr>
          <a:xfrm>
            <a:off x="2626725" y="241094"/>
            <a:ext cx="7037414" cy="646331"/>
          </a:xfrm>
          <a:prstGeom prst="rect">
            <a:avLst/>
          </a:prstGeom>
          <a:noFill/>
          <a:ln>
            <a:solidFill>
              <a:schemeClr val="tx1"/>
            </a:solidFill>
          </a:ln>
        </p:spPr>
        <p:txBody>
          <a:bodyPr wrap="square" rtlCol="0">
            <a:spAutoFit/>
          </a:bodyPr>
          <a:lstStyle/>
          <a:p>
            <a:pPr algn="ctr"/>
            <a:r>
              <a:rPr lang="en-US" dirty="0"/>
              <a:t>All three of these tiers could run on IBM Power Systems and be managed under a single pane of glass using IBM Power VM</a:t>
            </a:r>
          </a:p>
        </p:txBody>
      </p:sp>
      <p:sp>
        <p:nvSpPr>
          <p:cNvPr id="17" name="TextBox 16">
            <a:extLst>
              <a:ext uri="{FF2B5EF4-FFF2-40B4-BE49-F238E27FC236}">
                <a16:creationId xmlns:a16="http://schemas.microsoft.com/office/drawing/2014/main" id="{92D15BF8-0BFD-404F-949C-0E7ED8406B93}"/>
              </a:ext>
            </a:extLst>
          </p:cNvPr>
          <p:cNvSpPr txBox="1"/>
          <p:nvPr/>
        </p:nvSpPr>
        <p:spPr>
          <a:xfrm>
            <a:off x="476597" y="2999640"/>
            <a:ext cx="4630079" cy="646331"/>
          </a:xfrm>
          <a:prstGeom prst="rect">
            <a:avLst/>
          </a:prstGeom>
          <a:noFill/>
          <a:ln>
            <a:solidFill>
              <a:schemeClr val="accent1"/>
            </a:solidFill>
          </a:ln>
        </p:spPr>
        <p:txBody>
          <a:bodyPr wrap="square" rtlCol="0">
            <a:spAutoFit/>
          </a:bodyPr>
          <a:lstStyle/>
          <a:p>
            <a:r>
              <a:rPr lang="en-US" dirty="0"/>
              <a:t>However, Linux can run in either an IBM Power environment or on an X86 infrastructure.  </a:t>
            </a:r>
          </a:p>
        </p:txBody>
      </p:sp>
      <p:cxnSp>
        <p:nvCxnSpPr>
          <p:cNvPr id="6" name="Straight Arrow Connector 5">
            <a:extLst>
              <a:ext uri="{FF2B5EF4-FFF2-40B4-BE49-F238E27FC236}">
                <a16:creationId xmlns:a16="http://schemas.microsoft.com/office/drawing/2014/main" id="{5C097F91-8E2F-4864-BF74-615134E8D16F}"/>
              </a:ext>
            </a:extLst>
          </p:cNvPr>
          <p:cNvCxnSpPr>
            <a:stCxn id="20" idx="0"/>
          </p:cNvCxnSpPr>
          <p:nvPr/>
        </p:nvCxnSpPr>
        <p:spPr>
          <a:xfrm flipV="1">
            <a:off x="5850813" y="3267075"/>
            <a:ext cx="826212" cy="728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7AEFE4A-D464-49EE-BF35-03EFCE47D6F1}"/>
              </a:ext>
            </a:extLst>
          </p:cNvPr>
          <p:cNvCxnSpPr>
            <a:stCxn id="25" idx="0"/>
          </p:cNvCxnSpPr>
          <p:nvPr/>
        </p:nvCxnSpPr>
        <p:spPr>
          <a:xfrm flipH="1" flipV="1">
            <a:off x="7866054" y="3386775"/>
            <a:ext cx="1" cy="627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EF1B39C-9865-4F3B-A356-F8E080EBC1CD}"/>
              </a:ext>
            </a:extLst>
          </p:cNvPr>
          <p:cNvCxnSpPr/>
          <p:nvPr/>
        </p:nvCxnSpPr>
        <p:spPr>
          <a:xfrm flipH="1">
            <a:off x="3314700" y="4364522"/>
            <a:ext cx="1504992" cy="645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7F2A5C1-50D8-41DC-80DD-FDA39592BCC3}"/>
              </a:ext>
            </a:extLst>
          </p:cNvPr>
          <p:cNvCxnSpPr/>
          <p:nvPr/>
        </p:nvCxnSpPr>
        <p:spPr>
          <a:xfrm flipH="1">
            <a:off x="6259222" y="4435147"/>
            <a:ext cx="951203" cy="612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31B0A35-3B63-4775-95C0-206D879ED5C8}"/>
              </a:ext>
            </a:extLst>
          </p:cNvPr>
          <p:cNvCxnSpPr>
            <a:cxnSpLocks/>
            <a:stCxn id="19" idx="0"/>
          </p:cNvCxnSpPr>
          <p:nvPr/>
        </p:nvCxnSpPr>
        <p:spPr>
          <a:xfrm flipH="1" flipV="1">
            <a:off x="9610726" y="2790827"/>
            <a:ext cx="1413560" cy="706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2BBD5F8-4FF9-4E03-ADC5-B21C4289EAFF}"/>
              </a:ext>
            </a:extLst>
          </p:cNvPr>
          <p:cNvSpPr txBox="1"/>
          <p:nvPr/>
        </p:nvSpPr>
        <p:spPr>
          <a:xfrm>
            <a:off x="7438250" y="1409160"/>
            <a:ext cx="2020168" cy="369332"/>
          </a:xfrm>
          <a:prstGeom prst="rect">
            <a:avLst/>
          </a:prstGeom>
          <a:noFill/>
        </p:spPr>
        <p:txBody>
          <a:bodyPr wrap="none" rtlCol="0">
            <a:spAutoFit/>
          </a:bodyPr>
          <a:lstStyle/>
          <a:p>
            <a:r>
              <a:rPr lang="en-US" dirty="0"/>
              <a:t>IBM Power Systems</a:t>
            </a:r>
          </a:p>
        </p:txBody>
      </p:sp>
      <p:sp>
        <p:nvSpPr>
          <p:cNvPr id="21" name="TextBox 20">
            <a:extLst>
              <a:ext uri="{FF2B5EF4-FFF2-40B4-BE49-F238E27FC236}">
                <a16:creationId xmlns:a16="http://schemas.microsoft.com/office/drawing/2014/main" id="{CFD8E43C-626C-428B-8750-134EFB62160D}"/>
              </a:ext>
            </a:extLst>
          </p:cNvPr>
          <p:cNvSpPr txBox="1"/>
          <p:nvPr/>
        </p:nvSpPr>
        <p:spPr>
          <a:xfrm>
            <a:off x="7945143" y="5047184"/>
            <a:ext cx="3026550" cy="646331"/>
          </a:xfrm>
          <a:prstGeom prst="rect">
            <a:avLst/>
          </a:prstGeom>
          <a:noFill/>
          <a:ln>
            <a:solidFill>
              <a:schemeClr val="tx1"/>
            </a:solidFill>
          </a:ln>
        </p:spPr>
        <p:txBody>
          <a:bodyPr wrap="square" rtlCol="0">
            <a:spAutoFit/>
          </a:bodyPr>
          <a:lstStyle/>
          <a:p>
            <a:pPr algn="ctr"/>
            <a:r>
              <a:rPr lang="en-US" b="1" dirty="0">
                <a:solidFill>
                  <a:srgbClr val="C00000"/>
                </a:solidFill>
              </a:rPr>
              <a:t>How can you mange all of these workloads  together ?</a:t>
            </a:r>
          </a:p>
        </p:txBody>
      </p:sp>
    </p:spTree>
    <p:extLst>
      <p:ext uri="{BB962C8B-B14F-4D97-AF65-F5344CB8AC3E}">
        <p14:creationId xmlns:p14="http://schemas.microsoft.com/office/powerpoint/2010/main" val="81447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20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2300" fill="hold"/>
                                        <p:tgtEl>
                                          <p:spTgt spid="21"/>
                                        </p:tgtEl>
                                        <p:attrNameLst>
                                          <p:attrName>ppt_w</p:attrName>
                                        </p:attrNameLst>
                                      </p:cBhvr>
                                      <p:tavLst>
                                        <p:tav tm="0">
                                          <p:val>
                                            <p:fltVal val="0"/>
                                          </p:val>
                                        </p:tav>
                                        <p:tav tm="100000">
                                          <p:val>
                                            <p:strVal val="#ppt_w"/>
                                          </p:val>
                                        </p:tav>
                                      </p:tavLst>
                                    </p:anim>
                                    <p:anim calcmode="lin" valueType="num">
                                      <p:cBhvr>
                                        <p:cTn id="24" dur="2300" fill="hold"/>
                                        <p:tgtEl>
                                          <p:spTgt spid="21"/>
                                        </p:tgtEl>
                                        <p:attrNameLst>
                                          <p:attrName>ppt_h</p:attrName>
                                        </p:attrNameLst>
                                      </p:cBhvr>
                                      <p:tavLst>
                                        <p:tav tm="0">
                                          <p:val>
                                            <p:fltVal val="0"/>
                                          </p:val>
                                        </p:tav>
                                        <p:tav tm="100000">
                                          <p:val>
                                            <p:strVal val="#ppt_h"/>
                                          </p:val>
                                        </p:tav>
                                      </p:tavLst>
                                    </p:anim>
                                    <p:anim calcmode="lin" valueType="num">
                                      <p:cBhvr>
                                        <p:cTn id="25" dur="2300" fill="hold"/>
                                        <p:tgtEl>
                                          <p:spTgt spid="21"/>
                                        </p:tgtEl>
                                        <p:attrNameLst>
                                          <p:attrName>style.rotation</p:attrName>
                                        </p:attrNameLst>
                                      </p:cBhvr>
                                      <p:tavLst>
                                        <p:tav tm="0">
                                          <p:val>
                                            <p:fltVal val="90"/>
                                          </p:val>
                                        </p:tav>
                                        <p:tav tm="100000">
                                          <p:val>
                                            <p:fltVal val="0"/>
                                          </p:val>
                                        </p:tav>
                                      </p:tavLst>
                                    </p:anim>
                                    <p:animEffect transition="in" filter="fade">
                                      <p:cBhvr>
                                        <p:cTn id="26" dur="23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7BC764E-2DA2-4BA9-A484-DAF67C85542A}"/>
              </a:ext>
            </a:extLst>
          </p:cNvPr>
          <p:cNvGrpSpPr/>
          <p:nvPr/>
        </p:nvGrpSpPr>
        <p:grpSpPr>
          <a:xfrm>
            <a:off x="5922679" y="815729"/>
            <a:ext cx="6190273" cy="5581478"/>
            <a:chOff x="6952024" y="1438680"/>
            <a:chExt cx="5384711" cy="5163536"/>
          </a:xfrm>
        </p:grpSpPr>
        <p:sp>
          <p:nvSpPr>
            <p:cNvPr id="33" name="TextBox 32">
              <a:extLst>
                <a:ext uri="{FF2B5EF4-FFF2-40B4-BE49-F238E27FC236}">
                  <a16:creationId xmlns:a16="http://schemas.microsoft.com/office/drawing/2014/main" id="{CB6A9824-61D9-45E8-AD93-D7F938FFFEEE}"/>
                </a:ext>
              </a:extLst>
            </p:cNvPr>
            <p:cNvSpPr txBox="1"/>
            <p:nvPr/>
          </p:nvSpPr>
          <p:spPr>
            <a:xfrm>
              <a:off x="7401640" y="1438680"/>
              <a:ext cx="4485478" cy="830997"/>
            </a:xfrm>
            <a:prstGeom prst="rect">
              <a:avLst/>
            </a:prstGeom>
            <a:noFill/>
          </p:spPr>
          <p:txBody>
            <a:bodyPr wrap="square" rtlCol="0">
              <a:spAutoFit/>
            </a:bodyPr>
            <a:lstStyle/>
            <a:p>
              <a:pPr algn="ctr"/>
              <a:r>
                <a:rPr lang="en-US" sz="2400" dirty="0"/>
                <a:t>Managed in a Single Pane of Glass Nutanix Prism One</a:t>
              </a:r>
            </a:p>
          </p:txBody>
        </p:sp>
        <p:pic>
          <p:nvPicPr>
            <p:cNvPr id="7180" name="Picture 12" descr="https://www.nutanix.com/wp-content/uploads/2018/05/prism@2x.png">
              <a:extLst>
                <a:ext uri="{FF2B5EF4-FFF2-40B4-BE49-F238E27FC236}">
                  <a16:creationId xmlns:a16="http://schemas.microsoft.com/office/drawing/2014/main" id="{EC2416E5-2228-4096-971C-D87BE06A4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024" y="2477325"/>
              <a:ext cx="5384711" cy="412489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ight Brace 6">
            <a:extLst>
              <a:ext uri="{FF2B5EF4-FFF2-40B4-BE49-F238E27FC236}">
                <a16:creationId xmlns:a16="http://schemas.microsoft.com/office/drawing/2014/main" id="{55D16ADF-005D-483D-8D1A-268E28805051}"/>
              </a:ext>
            </a:extLst>
          </p:cNvPr>
          <p:cNvSpPr/>
          <p:nvPr/>
        </p:nvSpPr>
        <p:spPr>
          <a:xfrm>
            <a:off x="4510028" y="357015"/>
            <a:ext cx="993921" cy="63066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a:extLst>
              <a:ext uri="{FF2B5EF4-FFF2-40B4-BE49-F238E27FC236}">
                <a16:creationId xmlns:a16="http://schemas.microsoft.com/office/drawing/2014/main" id="{C0C4CE54-2BBE-4F85-99B7-AB51FF728CCC}"/>
              </a:ext>
            </a:extLst>
          </p:cNvPr>
          <p:cNvGrpSpPr/>
          <p:nvPr/>
        </p:nvGrpSpPr>
        <p:grpSpPr>
          <a:xfrm>
            <a:off x="441036" y="311304"/>
            <a:ext cx="3552837" cy="3167507"/>
            <a:chOff x="441036" y="311304"/>
            <a:chExt cx="3552837" cy="3167507"/>
          </a:xfrm>
        </p:grpSpPr>
        <p:grpSp>
          <p:nvGrpSpPr>
            <p:cNvPr id="4" name="Group 3">
              <a:extLst>
                <a:ext uri="{FF2B5EF4-FFF2-40B4-BE49-F238E27FC236}">
                  <a16:creationId xmlns:a16="http://schemas.microsoft.com/office/drawing/2014/main" id="{EFAD54B6-20F8-48FF-8247-8C26D082EB2D}"/>
                </a:ext>
              </a:extLst>
            </p:cNvPr>
            <p:cNvGrpSpPr/>
            <p:nvPr/>
          </p:nvGrpSpPr>
          <p:grpSpPr>
            <a:xfrm>
              <a:off x="441036" y="311304"/>
              <a:ext cx="3552837" cy="3167507"/>
              <a:chOff x="3530315" y="3523089"/>
              <a:chExt cx="3552837" cy="3167507"/>
            </a:xfrm>
          </p:grpSpPr>
          <p:grpSp>
            <p:nvGrpSpPr>
              <p:cNvPr id="2" name="Group 1">
                <a:extLst>
                  <a:ext uri="{FF2B5EF4-FFF2-40B4-BE49-F238E27FC236}">
                    <a16:creationId xmlns:a16="http://schemas.microsoft.com/office/drawing/2014/main" id="{6B3FD0BD-4EC4-4314-8577-A9966D3715C8}"/>
                  </a:ext>
                </a:extLst>
              </p:cNvPr>
              <p:cNvGrpSpPr/>
              <p:nvPr/>
            </p:nvGrpSpPr>
            <p:grpSpPr>
              <a:xfrm>
                <a:off x="3530315" y="4027514"/>
                <a:ext cx="3552837" cy="2663082"/>
                <a:chOff x="3530315" y="4027514"/>
                <a:chExt cx="3552837" cy="2663082"/>
              </a:xfrm>
            </p:grpSpPr>
            <p:pic>
              <p:nvPicPr>
                <p:cNvPr id="12" name="Picture 2" descr="Nutanix-Image">
                  <a:extLst>
                    <a:ext uri="{FF2B5EF4-FFF2-40B4-BE49-F238E27FC236}">
                      <a16:creationId xmlns:a16="http://schemas.microsoft.com/office/drawing/2014/main" id="{D9F197EF-ED90-4834-B22C-6D6CC276F4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278" r="5300"/>
                <a:stretch/>
              </p:blipFill>
              <p:spPr bwMode="auto">
                <a:xfrm>
                  <a:off x="3530315" y="4296263"/>
                  <a:ext cx="3165222" cy="23943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IBM  AIX  POwer9">
                  <a:extLst>
                    <a:ext uri="{FF2B5EF4-FFF2-40B4-BE49-F238E27FC236}">
                      <a16:creationId xmlns:a16="http://schemas.microsoft.com/office/drawing/2014/main" id="{D0BB9EEB-C118-4D84-A640-0415FA0BE6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897" y="5151411"/>
                  <a:ext cx="2438096" cy="11204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nutanix power  logo">
                  <a:extLst>
                    <a:ext uri="{FF2B5EF4-FFF2-40B4-BE49-F238E27FC236}">
                      <a16:creationId xmlns:a16="http://schemas.microsoft.com/office/drawing/2014/main" id="{01DD50B4-D4AD-4500-BD13-E8B6339F21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8584" y="5121310"/>
                  <a:ext cx="1104568" cy="152736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7C6C5E34-A276-414F-992A-C3DE83DCEB42}"/>
                    </a:ext>
                  </a:extLst>
                </p:cNvPr>
                <p:cNvGrpSpPr/>
                <p:nvPr/>
              </p:nvGrpSpPr>
              <p:grpSpPr>
                <a:xfrm>
                  <a:off x="4153752" y="4027514"/>
                  <a:ext cx="2199450" cy="786264"/>
                  <a:chOff x="1476998" y="1233396"/>
                  <a:chExt cx="2358831" cy="849514"/>
                </a:xfrm>
              </p:grpSpPr>
              <p:pic>
                <p:nvPicPr>
                  <p:cNvPr id="16" name="Picture 2" descr="Related image">
                    <a:extLst>
                      <a:ext uri="{FF2B5EF4-FFF2-40B4-BE49-F238E27FC236}">
                        <a16:creationId xmlns:a16="http://schemas.microsoft.com/office/drawing/2014/main" id="{8308649F-1C9E-4B11-9EDA-9676DBBCDC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998" y="1233396"/>
                    <a:ext cx="949156" cy="84951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oracle logo">
                    <a:extLst>
                      <a:ext uri="{FF2B5EF4-FFF2-40B4-BE49-F238E27FC236}">
                        <a16:creationId xmlns:a16="http://schemas.microsoft.com/office/drawing/2014/main" id="{2581726E-00E9-4398-82CE-8ADAD8ABAD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6828" y="1269832"/>
                    <a:ext cx="1169001" cy="80439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 name="TextBox 2">
                <a:extLst>
                  <a:ext uri="{FF2B5EF4-FFF2-40B4-BE49-F238E27FC236}">
                    <a16:creationId xmlns:a16="http://schemas.microsoft.com/office/drawing/2014/main" id="{FB1D3AF1-8AD0-424A-A6D1-AC61F87C29ED}"/>
                  </a:ext>
                </a:extLst>
              </p:cNvPr>
              <p:cNvSpPr txBox="1"/>
              <p:nvPr/>
            </p:nvSpPr>
            <p:spPr>
              <a:xfrm>
                <a:off x="4126567" y="3523089"/>
                <a:ext cx="2226635" cy="369332"/>
              </a:xfrm>
              <a:prstGeom prst="rect">
                <a:avLst/>
              </a:prstGeom>
              <a:noFill/>
            </p:spPr>
            <p:txBody>
              <a:bodyPr wrap="none" rtlCol="0">
                <a:spAutoFit/>
              </a:bodyPr>
              <a:lstStyle/>
              <a:p>
                <a:r>
                  <a:rPr lang="en-US" dirty="0"/>
                  <a:t>IBM POWER SYSTEMS</a:t>
                </a:r>
              </a:p>
            </p:txBody>
          </p:sp>
        </p:grpSp>
        <p:pic>
          <p:nvPicPr>
            <p:cNvPr id="7178" name="Picture 10" descr="Image result for nutanix prism IBM AIX">
              <a:extLst>
                <a:ext uri="{FF2B5EF4-FFF2-40B4-BE49-F238E27FC236}">
                  <a16:creationId xmlns:a16="http://schemas.microsoft.com/office/drawing/2014/main" id="{9087C049-7CC1-411C-8B05-F5E4999C28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390" y="3001064"/>
              <a:ext cx="758019" cy="3057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8EC9A539-8522-4077-AB5A-71FF96D569D5}"/>
              </a:ext>
            </a:extLst>
          </p:cNvPr>
          <p:cNvGrpSpPr/>
          <p:nvPr/>
        </p:nvGrpSpPr>
        <p:grpSpPr>
          <a:xfrm>
            <a:off x="287408" y="3554118"/>
            <a:ext cx="3906177" cy="3303882"/>
            <a:chOff x="287408" y="3554118"/>
            <a:chExt cx="3906177" cy="3303882"/>
          </a:xfrm>
        </p:grpSpPr>
        <p:grpSp>
          <p:nvGrpSpPr>
            <p:cNvPr id="27" name="Group 26">
              <a:extLst>
                <a:ext uri="{FF2B5EF4-FFF2-40B4-BE49-F238E27FC236}">
                  <a16:creationId xmlns:a16="http://schemas.microsoft.com/office/drawing/2014/main" id="{ADD93B38-29F0-4596-8C6C-BE2CFA0FCE62}"/>
                </a:ext>
              </a:extLst>
            </p:cNvPr>
            <p:cNvGrpSpPr/>
            <p:nvPr/>
          </p:nvGrpSpPr>
          <p:grpSpPr>
            <a:xfrm>
              <a:off x="287408" y="3850570"/>
              <a:ext cx="3779775" cy="3007430"/>
              <a:chOff x="5739710" y="2443367"/>
              <a:chExt cx="4053672" cy="3249358"/>
            </a:xfrm>
          </p:grpSpPr>
          <p:grpSp>
            <p:nvGrpSpPr>
              <p:cNvPr id="19" name="Group 18">
                <a:extLst>
                  <a:ext uri="{FF2B5EF4-FFF2-40B4-BE49-F238E27FC236}">
                    <a16:creationId xmlns:a16="http://schemas.microsoft.com/office/drawing/2014/main" id="{636B7676-AB21-473E-8852-91832B9FC12F}"/>
                  </a:ext>
                </a:extLst>
              </p:cNvPr>
              <p:cNvGrpSpPr/>
              <p:nvPr/>
            </p:nvGrpSpPr>
            <p:grpSpPr>
              <a:xfrm>
                <a:off x="5739710" y="2781541"/>
                <a:ext cx="4053672" cy="2911184"/>
                <a:chOff x="6732511" y="2163935"/>
                <a:chExt cx="3723863" cy="2586942"/>
              </a:xfrm>
            </p:grpSpPr>
            <p:pic>
              <p:nvPicPr>
                <p:cNvPr id="20" name="Picture 2" descr="Nutanix-Image">
                  <a:extLst>
                    <a:ext uri="{FF2B5EF4-FFF2-40B4-BE49-F238E27FC236}">
                      <a16:creationId xmlns:a16="http://schemas.microsoft.com/office/drawing/2014/main" id="{92FA731A-1827-455B-80A0-3927409F0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278" r="5300"/>
                <a:stretch/>
              </p:blipFill>
              <p:spPr bwMode="auto">
                <a:xfrm>
                  <a:off x="6732511" y="2163935"/>
                  <a:ext cx="3394586" cy="258694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www.servethehome.com/wp-content/uploads/2017/05/Lenovo-x3550-M5-Front.jpg">
                  <a:extLst>
                    <a:ext uri="{FF2B5EF4-FFF2-40B4-BE49-F238E27FC236}">
                      <a16:creationId xmlns:a16="http://schemas.microsoft.com/office/drawing/2014/main" id="{34DD7B58-762B-44BD-BA32-2E2F1F68A7B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 t="34648" r="-130" b="34319"/>
                <a:stretch/>
              </p:blipFill>
              <p:spPr bwMode="auto">
                <a:xfrm>
                  <a:off x="7061787" y="3093091"/>
                  <a:ext cx="1515053" cy="55031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www.servethehome.com/wp-content/uploads/2017/05/Lenovo-x3550-M5-Front.jpg">
                  <a:extLst>
                    <a:ext uri="{FF2B5EF4-FFF2-40B4-BE49-F238E27FC236}">
                      <a16:creationId xmlns:a16="http://schemas.microsoft.com/office/drawing/2014/main" id="{F9510B33-683B-4FCE-91C3-67DDE295CAD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 t="34648" r="-130" b="34319"/>
                <a:stretch/>
              </p:blipFill>
              <p:spPr bwMode="auto">
                <a:xfrm>
                  <a:off x="7061787" y="3615136"/>
                  <a:ext cx="1515053" cy="55031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Image result for intel X86 logo">
                  <a:extLst>
                    <a:ext uri="{FF2B5EF4-FFF2-40B4-BE49-F238E27FC236}">
                      <a16:creationId xmlns:a16="http://schemas.microsoft.com/office/drawing/2014/main" id="{3379BDB6-9233-41A5-A9F8-7FA2FB4222C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58985" y="3313342"/>
                  <a:ext cx="697389" cy="697387"/>
                </a:xfrm>
                <a:prstGeom prst="rect">
                  <a:avLst/>
                </a:prstGeom>
                <a:noFill/>
                <a:extLst>
                  <a:ext uri="{909E8E84-426E-40DD-AFC4-6F175D3DCCD1}">
                    <a14:hiddenFill xmlns:a14="http://schemas.microsoft.com/office/drawing/2010/main">
                      <a:solidFill>
                        <a:srgbClr val="FFFFFF"/>
                      </a:solidFill>
                    </a14:hiddenFill>
                  </a:ext>
                </a:extLst>
              </p:spPr>
            </p:pic>
          </p:grpSp>
          <p:pic>
            <p:nvPicPr>
              <p:cNvPr id="7170" name="Picture 2" descr="Image result for web server">
                <a:extLst>
                  <a:ext uri="{FF2B5EF4-FFF2-40B4-BE49-F238E27FC236}">
                    <a16:creationId xmlns:a16="http://schemas.microsoft.com/office/drawing/2014/main" id="{CB2A10BC-DD4B-4818-8BF4-3C2568C68FE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7518" y="2443367"/>
                <a:ext cx="1200150" cy="92392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D3905C96-33AB-452C-9FC1-173CB0242185}"/>
                  </a:ext>
                </a:extLst>
              </p:cNvPr>
              <p:cNvGrpSpPr/>
              <p:nvPr/>
            </p:nvGrpSpPr>
            <p:grpSpPr>
              <a:xfrm>
                <a:off x="7709263" y="2542436"/>
                <a:ext cx="1179675" cy="833840"/>
                <a:chOff x="9671739" y="2236614"/>
                <a:chExt cx="1179675" cy="833840"/>
              </a:xfrm>
            </p:grpSpPr>
            <p:sp>
              <p:nvSpPr>
                <p:cNvPr id="24" name="Rectangle 23">
                  <a:extLst>
                    <a:ext uri="{FF2B5EF4-FFF2-40B4-BE49-F238E27FC236}">
                      <a16:creationId xmlns:a16="http://schemas.microsoft.com/office/drawing/2014/main" id="{150FA921-FBEF-42DE-B924-D3853F0D82AF}"/>
                    </a:ext>
                  </a:extLst>
                </p:cNvPr>
                <p:cNvSpPr/>
                <p:nvPr/>
              </p:nvSpPr>
              <p:spPr>
                <a:xfrm>
                  <a:off x="9671739" y="2236614"/>
                  <a:ext cx="1179675" cy="83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6" name="Picture 8" descr="Application Server  by elconomeno@email.com">
                  <a:extLst>
                    <a:ext uri="{FF2B5EF4-FFF2-40B4-BE49-F238E27FC236}">
                      <a16:creationId xmlns:a16="http://schemas.microsoft.com/office/drawing/2014/main" id="{0DF5D39D-DE00-485C-9708-3DC88A684C8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80001" y="2297365"/>
                  <a:ext cx="471224" cy="506578"/>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2A87C3EC-17DA-458D-802F-477FF0959735}"/>
                  </a:ext>
                </a:extLst>
              </p:cNvPr>
              <p:cNvSpPr txBox="1"/>
              <p:nvPr/>
            </p:nvSpPr>
            <p:spPr>
              <a:xfrm>
                <a:off x="7607494" y="3137171"/>
                <a:ext cx="1117165" cy="276999"/>
              </a:xfrm>
              <a:prstGeom prst="rect">
                <a:avLst/>
              </a:prstGeom>
              <a:noFill/>
            </p:spPr>
            <p:txBody>
              <a:bodyPr wrap="none" rtlCol="0">
                <a:spAutoFit/>
              </a:bodyPr>
              <a:lstStyle/>
              <a:p>
                <a:r>
                  <a:rPr lang="en-US" sz="1200" b="1" dirty="0">
                    <a:latin typeface="Arial Black" panose="020B0A04020102020204" pitchFamily="34" charset="0"/>
                    <a:cs typeface="Aharoni" panose="020B0604020202020204" pitchFamily="2" charset="-79"/>
                  </a:rPr>
                  <a:t>App Server</a:t>
                </a:r>
              </a:p>
            </p:txBody>
          </p:sp>
        </p:grpSp>
        <p:pic>
          <p:nvPicPr>
            <p:cNvPr id="36" name="Picture 6" descr="Image result for nutanix power  logo">
              <a:extLst>
                <a:ext uri="{FF2B5EF4-FFF2-40B4-BE49-F238E27FC236}">
                  <a16:creationId xmlns:a16="http://schemas.microsoft.com/office/drawing/2014/main" id="{B1B8A208-42F1-4C64-911D-8A97E6716C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0152" y="5096955"/>
              <a:ext cx="1135346" cy="1246723"/>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A6E96A4C-0281-4A12-9DB5-67F48419DDE0}"/>
                </a:ext>
              </a:extLst>
            </p:cNvPr>
            <p:cNvSpPr txBox="1"/>
            <p:nvPr/>
          </p:nvSpPr>
          <p:spPr>
            <a:xfrm>
              <a:off x="1793067" y="3554118"/>
              <a:ext cx="1154675" cy="369332"/>
            </a:xfrm>
            <a:prstGeom prst="rect">
              <a:avLst/>
            </a:prstGeom>
            <a:noFill/>
          </p:spPr>
          <p:txBody>
            <a:bodyPr wrap="none" rtlCol="0">
              <a:spAutoFit/>
            </a:bodyPr>
            <a:lstStyle/>
            <a:p>
              <a:r>
                <a:rPr lang="en-US" dirty="0"/>
                <a:t>Intel / X86</a:t>
              </a:r>
            </a:p>
          </p:txBody>
        </p:sp>
        <p:pic>
          <p:nvPicPr>
            <p:cNvPr id="1028" name="Picture 4" descr="Image result for windows server logo">
              <a:extLst>
                <a:ext uri="{FF2B5EF4-FFF2-40B4-BE49-F238E27FC236}">
                  <a16:creationId xmlns:a16="http://schemas.microsoft.com/office/drawing/2014/main" id="{13ACA8EF-4852-4AEC-8E57-4CC1B4ABE60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23850" y="4114688"/>
              <a:ext cx="969735" cy="726365"/>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Box 33">
            <a:extLst>
              <a:ext uri="{FF2B5EF4-FFF2-40B4-BE49-F238E27FC236}">
                <a16:creationId xmlns:a16="http://schemas.microsoft.com/office/drawing/2014/main" id="{E82EEA5F-CC54-466F-A99A-C2577A3D6408}"/>
              </a:ext>
            </a:extLst>
          </p:cNvPr>
          <p:cNvSpPr txBox="1"/>
          <p:nvPr/>
        </p:nvSpPr>
        <p:spPr>
          <a:xfrm>
            <a:off x="1793067" y="1990749"/>
            <a:ext cx="9659632" cy="1107996"/>
          </a:xfrm>
          <a:prstGeom prst="rect">
            <a:avLst/>
          </a:prstGeom>
          <a:noFill/>
        </p:spPr>
        <p:txBody>
          <a:bodyPr wrap="none" rtlCol="0">
            <a:spAutoFit/>
          </a:bodyPr>
          <a:lstStyle/>
          <a:p>
            <a:r>
              <a:rPr lang="en-US" sz="6600" dirty="0"/>
              <a:t>Lets Combine it all together</a:t>
            </a:r>
          </a:p>
        </p:txBody>
      </p:sp>
    </p:spTree>
    <p:extLst>
      <p:ext uri="{BB962C8B-B14F-4D97-AF65-F5344CB8AC3E}">
        <p14:creationId xmlns:p14="http://schemas.microsoft.com/office/powerpoint/2010/main" val="260679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grpId="0" nodeType="withEffect">
                                  <p:stCondLst>
                                    <p:cond delay="4000"/>
                                  </p:stCondLst>
                                  <p:childTnLst>
                                    <p:anim calcmode="lin" valueType="num">
                                      <p:cBhvr>
                                        <p:cTn id="6" dur="1000"/>
                                        <p:tgtEl>
                                          <p:spTgt spid="34"/>
                                        </p:tgtEl>
                                        <p:attrNameLst>
                                          <p:attrName>ppt_w</p:attrName>
                                        </p:attrNameLst>
                                      </p:cBhvr>
                                      <p:tavLst>
                                        <p:tav tm="0">
                                          <p:val>
                                            <p:strVal val="ppt_w"/>
                                          </p:val>
                                        </p:tav>
                                        <p:tav tm="100000">
                                          <p:val>
                                            <p:fltVal val="0"/>
                                          </p:val>
                                        </p:tav>
                                      </p:tavLst>
                                    </p:anim>
                                    <p:anim calcmode="lin" valueType="num">
                                      <p:cBhvr>
                                        <p:cTn id="7" dur="1000"/>
                                        <p:tgtEl>
                                          <p:spTgt spid="34"/>
                                        </p:tgtEl>
                                        <p:attrNameLst>
                                          <p:attrName>ppt_h</p:attrName>
                                        </p:attrNameLst>
                                      </p:cBhvr>
                                      <p:tavLst>
                                        <p:tav tm="0">
                                          <p:val>
                                            <p:strVal val="ppt_h"/>
                                          </p:val>
                                        </p:tav>
                                        <p:tav tm="100000">
                                          <p:val>
                                            <p:fltVal val="0"/>
                                          </p:val>
                                        </p:tav>
                                      </p:tavLst>
                                    </p:anim>
                                    <p:anim calcmode="lin" valueType="num">
                                      <p:cBhvr>
                                        <p:cTn id="8" dur="1000"/>
                                        <p:tgtEl>
                                          <p:spTgt spid="34"/>
                                        </p:tgtEl>
                                        <p:attrNameLst>
                                          <p:attrName>style.rotation</p:attrName>
                                        </p:attrNameLst>
                                      </p:cBhvr>
                                      <p:tavLst>
                                        <p:tav tm="0">
                                          <p:val>
                                            <p:fltVal val="0"/>
                                          </p:val>
                                        </p:tav>
                                        <p:tav tm="100000">
                                          <p:val>
                                            <p:fltVal val="90"/>
                                          </p:val>
                                        </p:tav>
                                      </p:tavLst>
                                    </p:anim>
                                    <p:animEffect transition="out" filter="fade">
                                      <p:cBhvr>
                                        <p:cTn id="9" dur="1000"/>
                                        <p:tgtEl>
                                          <p:spTgt spid="34"/>
                                        </p:tgtEl>
                                      </p:cBhvr>
                                    </p:animEffect>
                                    <p:set>
                                      <p:cBhvr>
                                        <p:cTn id="10" dur="1" fill="hold">
                                          <p:stCondLst>
                                            <p:cond delay="999"/>
                                          </p:stCondLst>
                                        </p:cTn>
                                        <p:tgtEl>
                                          <p:spTgt spid="34"/>
                                        </p:tgtEl>
                                        <p:attrNameLst>
                                          <p:attrName>style.visibility</p:attrName>
                                        </p:attrNameLst>
                                      </p:cBhvr>
                                      <p:to>
                                        <p:strVal val="hidden"/>
                                      </p:to>
                                    </p:set>
                                  </p:childTnLst>
                                </p:cTn>
                              </p:par>
                            </p:childTnLst>
                          </p:cTn>
                        </p:par>
                        <p:par>
                          <p:cTn id="11" fill="hold">
                            <p:stCondLst>
                              <p:cond delay="5000"/>
                            </p:stCondLst>
                            <p:childTnLst>
                              <p:par>
                                <p:cTn id="12" presetID="42" presetClass="entr" presetSubtype="0" fill="hold" nodeType="afterEffect">
                                  <p:stCondLst>
                                    <p:cond delay="18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500"/>
                                        <p:tgtEl>
                                          <p:spTgt spid="9"/>
                                        </p:tgtEl>
                                      </p:cBhvr>
                                    </p:animEffect>
                                    <p:anim calcmode="lin" valueType="num">
                                      <p:cBhvr>
                                        <p:cTn id="15" dur="2500" fill="hold"/>
                                        <p:tgtEl>
                                          <p:spTgt spid="9"/>
                                        </p:tgtEl>
                                        <p:attrNameLst>
                                          <p:attrName>ppt_x</p:attrName>
                                        </p:attrNameLst>
                                      </p:cBhvr>
                                      <p:tavLst>
                                        <p:tav tm="0">
                                          <p:val>
                                            <p:strVal val="#ppt_x"/>
                                          </p:val>
                                        </p:tav>
                                        <p:tav tm="100000">
                                          <p:val>
                                            <p:strVal val="#ppt_x"/>
                                          </p:val>
                                        </p:tav>
                                      </p:tavLst>
                                    </p:anim>
                                    <p:anim calcmode="lin" valueType="num">
                                      <p:cBhvr>
                                        <p:cTn id="16" dur="25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9300"/>
                            </p:stCondLst>
                            <p:childTnLst>
                              <p:par>
                                <p:cTn id="18" presetID="42"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500"/>
                                        <p:tgtEl>
                                          <p:spTgt spid="8"/>
                                        </p:tgtEl>
                                      </p:cBhvr>
                                    </p:animEffect>
                                    <p:anim calcmode="lin" valueType="num">
                                      <p:cBhvr>
                                        <p:cTn id="21" dur="2500" fill="hold"/>
                                        <p:tgtEl>
                                          <p:spTgt spid="8"/>
                                        </p:tgtEl>
                                        <p:attrNameLst>
                                          <p:attrName>ppt_x</p:attrName>
                                        </p:attrNameLst>
                                      </p:cBhvr>
                                      <p:tavLst>
                                        <p:tav tm="0">
                                          <p:val>
                                            <p:strVal val="#ppt_x"/>
                                          </p:val>
                                        </p:tav>
                                        <p:tav tm="100000">
                                          <p:val>
                                            <p:strVal val="#ppt_x"/>
                                          </p:val>
                                        </p:tav>
                                      </p:tavLst>
                                    </p:anim>
                                    <p:anim calcmode="lin" valueType="num">
                                      <p:cBhvr>
                                        <p:cTn id="22" dur="25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1800"/>
                            </p:stCondLst>
                            <p:childTnLst>
                              <p:par>
                                <p:cTn id="24" presetID="10" presetClass="entr" presetSubtype="0" fill="hold" grpId="0" nodeType="afterEffect">
                                  <p:stCondLst>
                                    <p:cond delay="10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200"/>
                                        <p:tgtEl>
                                          <p:spTgt spid="7"/>
                                        </p:tgtEl>
                                      </p:cBhvr>
                                    </p:animEffect>
                                  </p:childTnLst>
                                </p:cTn>
                              </p:par>
                              <p:par>
                                <p:cTn id="27" presetID="42" presetClass="entr" presetSubtype="0" fill="hold" nodeType="withEffect">
                                  <p:stCondLst>
                                    <p:cond delay="20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500"/>
                                        <p:tgtEl>
                                          <p:spTgt spid="6"/>
                                        </p:tgtEl>
                                      </p:cBhvr>
                                    </p:animEffect>
                                    <p:anim calcmode="lin" valueType="num">
                                      <p:cBhvr>
                                        <p:cTn id="30" dur="2500" fill="hold"/>
                                        <p:tgtEl>
                                          <p:spTgt spid="6"/>
                                        </p:tgtEl>
                                        <p:attrNameLst>
                                          <p:attrName>ppt_x</p:attrName>
                                        </p:attrNameLst>
                                      </p:cBhvr>
                                      <p:tavLst>
                                        <p:tav tm="0">
                                          <p:val>
                                            <p:strVal val="#ppt_x"/>
                                          </p:val>
                                        </p:tav>
                                        <p:tav tm="100000">
                                          <p:val>
                                            <p:strVal val="#ppt_x"/>
                                          </p:val>
                                        </p:tav>
                                      </p:tavLst>
                                    </p:anim>
                                    <p:anim calcmode="lin" valueType="num">
                                      <p:cBhvr>
                                        <p:cTn id="31" dur="2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TotalTime>
  <Words>748</Words>
  <Application>Microsoft Office PowerPoint</Application>
  <PresentationFormat>Widescreen</PresentationFormat>
  <Paragraphs>76</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Black</vt:lpstr>
      <vt:lpstr>Calibri</vt:lpstr>
      <vt:lpstr>Calibri Light</vt:lpstr>
      <vt:lpstr>Gotham Rounded Book</vt:lpstr>
      <vt:lpstr>Office Theme</vt:lpstr>
      <vt:lpstr>PowerPoint Presentation</vt:lpstr>
      <vt:lpstr>Challenges for Virtualization Management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Parker</dc:creator>
  <cp:lastModifiedBy>Charles Parker</cp:lastModifiedBy>
  <cp:revision>26</cp:revision>
  <dcterms:created xsi:type="dcterms:W3CDTF">2018-07-30T14:59:17Z</dcterms:created>
  <dcterms:modified xsi:type="dcterms:W3CDTF">2018-12-21T03:32:02Z</dcterms:modified>
</cp:coreProperties>
</file>